
<file path=[Content_Types].xml><?xml version="1.0" encoding="utf-8"?>
<Types xmlns="http://schemas.openxmlformats.org/package/2006/content-types">
  <Default Extension="png" ContentType="image/png"/>
  <Default Extension="bin" ContentType="audio/unknown"/>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9" r:id="rId1"/>
  </p:sldMasterIdLst>
  <p:sldIdLst>
    <p:sldId id="256" r:id="rId2"/>
    <p:sldId id="272" r:id="rId3"/>
    <p:sldId id="257" r:id="rId4"/>
    <p:sldId id="258" r:id="rId5"/>
    <p:sldId id="259" r:id="rId6"/>
    <p:sldId id="270" r:id="rId7"/>
    <p:sldId id="284" r:id="rId8"/>
    <p:sldId id="283" r:id="rId9"/>
    <p:sldId id="261" r:id="rId10"/>
    <p:sldId id="271" r:id="rId11"/>
    <p:sldId id="268" r:id="rId12"/>
    <p:sldId id="262" r:id="rId13"/>
    <p:sldId id="269" r:id="rId14"/>
    <p:sldId id="263" r:id="rId15"/>
    <p:sldId id="282" r:id="rId16"/>
    <p:sldId id="273" r:id="rId17"/>
    <p:sldId id="275" r:id="rId18"/>
    <p:sldId id="276" r:id="rId19"/>
    <p:sldId id="278" r:id="rId20"/>
    <p:sldId id="279" r:id="rId21"/>
    <p:sldId id="280" r:id="rId22"/>
    <p:sldId id="281" r:id="rId23"/>
    <p:sldId id="277" r:id="rId24"/>
    <p:sldId id="265" r:id="rId25"/>
    <p:sldId id="266"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7" name="Action Button: Forward or Next 6">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Action Button: Back or Previous 7">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Action Button: Home 8">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494" y="6492875"/>
            <a:ext cx="2133600" cy="365125"/>
          </a:xfrm>
          <a:prstGeom prst="rect">
            <a:avLst/>
          </a:prstGeom>
        </p:spPr>
        <p:txBody>
          <a:bodyPr/>
          <a:lstStyle/>
          <a:p>
            <a:fld id="{9D21D778-B565-4D7E-94D7-64010A445B68}" type="datetimeFigureOut">
              <a:rPr lang="en-US" smtClean="0"/>
              <a:pPr/>
              <a:t>2/11/2012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C6B1FF6-39B9-40F5-8B67-33C6354A3D4F}" type="slidenum">
              <a:rPr kumimoji="0" lang="en-US" smtClean="0"/>
              <a:pPr/>
              <a:t>‹#›</a:t>
            </a:fld>
            <a:endParaRPr kumimoji="0" lang="en-US"/>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36494" y="6492875"/>
            <a:ext cx="2133600" cy="365125"/>
          </a:xfrm>
          <a:prstGeom prst="rect">
            <a:avLst/>
          </a:prstGeom>
        </p:spPr>
        <p:txBody>
          <a:bodyPr/>
          <a:lstStyle/>
          <a:p>
            <a:fld id="{9D21D778-B565-4D7E-94D7-64010A445B68}" type="datetimeFigureOut">
              <a:rPr lang="en-US" smtClean="0"/>
              <a:pPr/>
              <a:t>2/11/2012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C6B1FF6-39B9-40F5-8B67-33C6354A3D4F}" type="slidenum">
              <a:rPr kumimoji="0" lang="en-US" smtClean="0"/>
              <a:pPr/>
              <a:t>‹#›</a:t>
            </a:fld>
            <a:endParaRPr kumimoji="0" lang="en-US" dirty="0"/>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66183"/>
            <a:ext cx="8229600" cy="1143000"/>
          </a:xfrm>
        </p:spPr>
        <p:txBody>
          <a:bodyPr/>
          <a:lstStyle>
            <a:lvl1pPr algn="l">
              <a:defRPr/>
            </a:lvl1pPr>
          </a:lstStyle>
          <a:p>
            <a:r>
              <a:rPr lang="en-US" dirty="0" smtClean="0"/>
              <a:t>TITLE OF TOOL</a:t>
            </a:r>
            <a:endParaRPr lang="en-US" dirty="0"/>
          </a:p>
        </p:txBody>
      </p:sp>
      <p:sp>
        <p:nvSpPr>
          <p:cNvPr id="6" name="Text Placeholder 2"/>
          <p:cNvSpPr>
            <a:spLocks noGrp="1"/>
          </p:cNvSpPr>
          <p:nvPr>
            <p:ph type="body" idx="1"/>
          </p:nvPr>
        </p:nvSpPr>
        <p:spPr>
          <a:xfrm>
            <a:off x="457200" y="141763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Content Placeholder 3"/>
          <p:cNvSpPr>
            <a:spLocks noGrp="1"/>
          </p:cNvSpPr>
          <p:nvPr>
            <p:ph sz="half" idx="2"/>
          </p:nvPr>
        </p:nvSpPr>
        <p:spPr>
          <a:xfrm>
            <a:off x="457200" y="2057400"/>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4"/>
          <p:cNvSpPr>
            <a:spLocks noGrp="1"/>
          </p:cNvSpPr>
          <p:nvPr>
            <p:ph type="body" sz="quarter" idx="3"/>
          </p:nvPr>
        </p:nvSpPr>
        <p:spPr>
          <a:xfrm>
            <a:off x="4645025" y="141763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9" name="Content Placeholder 5"/>
          <p:cNvSpPr>
            <a:spLocks noGrp="1"/>
          </p:cNvSpPr>
          <p:nvPr>
            <p:ph sz="quarter" idx="4"/>
          </p:nvPr>
        </p:nvSpPr>
        <p:spPr>
          <a:xfrm>
            <a:off x="4645025" y="2057400"/>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Action Button: Back or Previous 10">
            <a:hlinkClick r:id="rId2" action="ppaction://hlinksldjump"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Action Button: Home 12">
            <a:hlinkClick r:id="rId3"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457200" y="166183"/>
            <a:ext cx="8229600" cy="1143000"/>
          </a:xfrm>
        </p:spPr>
        <p:txBody>
          <a:bodyPr/>
          <a:lstStyle>
            <a:lvl1pPr algn="l">
              <a:defRPr/>
            </a:lvl1pPr>
          </a:lstStyle>
          <a:p>
            <a:r>
              <a:rPr lang="en-US" dirty="0" smtClean="0"/>
              <a:t>TITLE OF TOOL</a:t>
            </a:r>
            <a:endParaRPr lang="en-US" dirty="0"/>
          </a:p>
        </p:txBody>
      </p:sp>
      <p:sp>
        <p:nvSpPr>
          <p:cNvPr id="4" name="Content Placeholder 3"/>
          <p:cNvSpPr>
            <a:spLocks noGrp="1"/>
          </p:cNvSpPr>
          <p:nvPr>
            <p:ph sz="half" idx="2"/>
          </p:nvPr>
        </p:nvSpPr>
        <p:spPr>
          <a:xfrm>
            <a:off x="457200" y="1458575"/>
            <a:ext cx="4040188" cy="46995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5"/>
          <p:cNvSpPr>
            <a:spLocks noGrp="1"/>
          </p:cNvSpPr>
          <p:nvPr>
            <p:ph sz="quarter" idx="4"/>
          </p:nvPr>
        </p:nvSpPr>
        <p:spPr>
          <a:xfrm>
            <a:off x="4645025" y="1458575"/>
            <a:ext cx="4041775" cy="469950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Action Button: Forward or Next 5">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a:t>
            </a:r>
            <a:endParaRPr lang="en-US" dirty="0"/>
          </a:p>
        </p:txBody>
      </p:sp>
      <p:sp>
        <p:nvSpPr>
          <p:cNvPr id="7" name="Media Placeholder 6"/>
          <p:cNvSpPr>
            <a:spLocks noGrp="1"/>
          </p:cNvSpPr>
          <p:nvPr>
            <p:ph type="media" sz="quarter" idx="13"/>
          </p:nvPr>
        </p:nvSpPr>
        <p:spPr>
          <a:xfrm>
            <a:off x="457200" y="1681163"/>
            <a:ext cx="8229600" cy="3716337"/>
          </a:xfrm>
        </p:spPr>
        <p:txBody>
          <a:bodyPr/>
          <a:lstStyle/>
          <a:p>
            <a:endParaRPr lang="en-US"/>
          </a:p>
        </p:txBody>
      </p:sp>
      <p:sp>
        <p:nvSpPr>
          <p:cNvPr id="8" name="Action Button: Forward or Next 7">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Action Button: Back or Previous 8">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Action Button: Home 13">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a:t>
            </a:r>
            <a:endParaRPr lang="en-US" dirty="0"/>
          </a:p>
        </p:txBody>
      </p:sp>
      <p:sp>
        <p:nvSpPr>
          <p:cNvPr id="7" name="Picture Placeholder 6"/>
          <p:cNvSpPr>
            <a:spLocks noGrp="1"/>
          </p:cNvSpPr>
          <p:nvPr>
            <p:ph type="pic" sz="quarter" idx="13"/>
          </p:nvPr>
        </p:nvSpPr>
        <p:spPr>
          <a:xfrm>
            <a:off x="457200" y="1642940"/>
            <a:ext cx="3835433" cy="3174933"/>
          </a:xfrm>
        </p:spPr>
        <p:txBody>
          <a:bodyPr/>
          <a:lstStyle/>
          <a:p>
            <a:endParaRPr lang="en-US"/>
          </a:p>
        </p:txBody>
      </p:sp>
      <p:sp>
        <p:nvSpPr>
          <p:cNvPr id="10" name="Picture Placeholder 6"/>
          <p:cNvSpPr>
            <a:spLocks noGrp="1"/>
          </p:cNvSpPr>
          <p:nvPr>
            <p:ph type="pic" sz="quarter" idx="14"/>
          </p:nvPr>
        </p:nvSpPr>
        <p:spPr>
          <a:xfrm>
            <a:off x="2184367" y="2206167"/>
            <a:ext cx="3835433" cy="3174933"/>
          </a:xfrm>
        </p:spPr>
        <p:txBody>
          <a:bodyPr/>
          <a:lstStyle/>
          <a:p>
            <a:endParaRPr lang="en-US"/>
          </a:p>
        </p:txBody>
      </p:sp>
      <p:sp>
        <p:nvSpPr>
          <p:cNvPr id="11" name="Picture Placeholder 6"/>
          <p:cNvSpPr>
            <a:spLocks noGrp="1"/>
          </p:cNvSpPr>
          <p:nvPr>
            <p:ph type="pic" sz="quarter" idx="15"/>
          </p:nvPr>
        </p:nvSpPr>
        <p:spPr>
          <a:xfrm>
            <a:off x="4851367" y="1795340"/>
            <a:ext cx="3835433" cy="3174933"/>
          </a:xfrm>
        </p:spPr>
        <p:txBody>
          <a:bodyPr/>
          <a:lstStyle/>
          <a:p>
            <a:endParaRPr lang="en-US"/>
          </a:p>
        </p:txBody>
      </p:sp>
      <p:sp>
        <p:nvSpPr>
          <p:cNvPr id="9" name="Action Button: Forward or Next 8">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Action Button: Back or Previous 11">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ction Button: Home 16">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childTnLst>
                          </p:cTn>
                        </p:par>
                        <p:par>
                          <p:cTn id="12" fill="hold">
                            <p:stCondLst>
                              <p:cond delay="4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Effect transition="in" filter="fad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a:t>
            </a:r>
            <a:endParaRPr lang="en-US" dirty="0"/>
          </a:p>
        </p:txBody>
      </p:sp>
      <p:sp>
        <p:nvSpPr>
          <p:cNvPr id="7" name="Content Placeholder 6"/>
          <p:cNvSpPr>
            <a:spLocks noGrp="1"/>
          </p:cNvSpPr>
          <p:nvPr>
            <p:ph sz="quarter" idx="13"/>
          </p:nvPr>
        </p:nvSpPr>
        <p:spPr>
          <a:xfrm>
            <a:off x="457200" y="1524000"/>
            <a:ext cx="3913188" cy="4589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Media Placeholder 8"/>
          <p:cNvSpPr>
            <a:spLocks noGrp="1"/>
          </p:cNvSpPr>
          <p:nvPr>
            <p:ph type="media" sz="quarter" idx="14"/>
          </p:nvPr>
        </p:nvSpPr>
        <p:spPr>
          <a:xfrm>
            <a:off x="4581525" y="1524000"/>
            <a:ext cx="4105275" cy="2706688"/>
          </a:xfrm>
        </p:spPr>
        <p:txBody>
          <a:bodyPr/>
          <a:lstStyle/>
          <a:p>
            <a:endParaRPr lang="en-US"/>
          </a:p>
        </p:txBody>
      </p:sp>
      <p:sp>
        <p:nvSpPr>
          <p:cNvPr id="8" name="Action Button: Forward or Next 7">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Action Button: Back or Previous 9">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Action Button: Home 11">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609510"/>
      </p:ext>
    </p:extLst>
  </p:cSld>
  <p:clrMapOvr>
    <a:masterClrMapping/>
  </p:clrMapOvr>
  <p:transition advClick="0"/>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Action Button: Forward or Next 2">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Action Button: Home 4">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 Placeholder 9"/>
          <p:cNvSpPr>
            <a:spLocks noGrp="1"/>
          </p:cNvSpPr>
          <p:nvPr>
            <p:ph type="body" sz="quarter" idx="12"/>
          </p:nvPr>
        </p:nvSpPr>
        <p:spPr>
          <a:xfrm>
            <a:off x="4144962" y="1643063"/>
            <a:ext cx="4541838" cy="467705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12"/>
          <p:cNvSpPr>
            <a:spLocks noGrp="1"/>
          </p:cNvSpPr>
          <p:nvPr>
            <p:ph type="pic" sz="quarter" idx="14"/>
          </p:nvPr>
        </p:nvSpPr>
        <p:spPr>
          <a:xfrm>
            <a:off x="457200" y="1613181"/>
            <a:ext cx="3486150" cy="2179638"/>
          </a:xfrm>
        </p:spPr>
        <p:txBody>
          <a:bodyPr/>
          <a:lstStyle/>
          <a:p>
            <a:endParaRPr lang="en-US"/>
          </a:p>
        </p:txBody>
      </p:sp>
      <p:sp>
        <p:nvSpPr>
          <p:cNvPr id="14" name="Picture Placeholder 12"/>
          <p:cNvSpPr>
            <a:spLocks noGrp="1"/>
          </p:cNvSpPr>
          <p:nvPr>
            <p:ph type="pic" sz="quarter" idx="15"/>
          </p:nvPr>
        </p:nvSpPr>
        <p:spPr>
          <a:xfrm>
            <a:off x="457200" y="4110597"/>
            <a:ext cx="3486150" cy="2179638"/>
          </a:xfrm>
        </p:spPr>
        <p:txBody>
          <a:bodyPr/>
          <a:lstStyle/>
          <a:p>
            <a:endParaRPr lang="en-US"/>
          </a:p>
        </p:txBody>
      </p:sp>
    </p:spTree>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Action Button: Forward or Next 2">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Action Button: Back or Previous 3">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Action Button: Home 4">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9"/>
          <p:cNvSpPr>
            <a:spLocks noGrp="1"/>
          </p:cNvSpPr>
          <p:nvPr>
            <p:ph type="body" sz="quarter" idx="12"/>
          </p:nvPr>
        </p:nvSpPr>
        <p:spPr>
          <a:xfrm>
            <a:off x="457200" y="1613181"/>
            <a:ext cx="4510488" cy="467705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Picture Placeholder 12"/>
          <p:cNvSpPr>
            <a:spLocks noGrp="1"/>
          </p:cNvSpPr>
          <p:nvPr>
            <p:ph type="pic" sz="quarter" idx="14"/>
          </p:nvPr>
        </p:nvSpPr>
        <p:spPr>
          <a:xfrm>
            <a:off x="5200650" y="1613181"/>
            <a:ext cx="3486150" cy="2179638"/>
          </a:xfrm>
        </p:spPr>
        <p:txBody>
          <a:bodyPr/>
          <a:lstStyle/>
          <a:p>
            <a:endParaRPr lang="en-US"/>
          </a:p>
        </p:txBody>
      </p:sp>
      <p:sp>
        <p:nvSpPr>
          <p:cNvPr id="12" name="Picture Placeholder 12"/>
          <p:cNvSpPr>
            <a:spLocks noGrp="1"/>
          </p:cNvSpPr>
          <p:nvPr>
            <p:ph type="pic" sz="quarter" idx="15"/>
          </p:nvPr>
        </p:nvSpPr>
        <p:spPr>
          <a:xfrm>
            <a:off x="5200650" y="4110597"/>
            <a:ext cx="3486150" cy="2179638"/>
          </a:xfrm>
        </p:spPr>
        <p:txBody>
          <a:bodyPr/>
          <a:lstStyle/>
          <a:p>
            <a:endParaRPr lang="en-US"/>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a:defRPr/>
            </a:lvl1pPr>
          </a:lstStyle>
          <a:p>
            <a:r>
              <a:rPr lang="en-US" dirty="0" smtClean="0"/>
              <a:t>CLICK TO EDIT</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Action Button: Forward or Next 9">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Action Button: Back or Previous 10">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36494" y="6492875"/>
            <a:ext cx="2133600" cy="365125"/>
          </a:xfrm>
          <a:prstGeom prst="rect">
            <a:avLst/>
          </a:prstGeom>
        </p:spPr>
        <p:txBody>
          <a:bodyPr/>
          <a:lstStyle/>
          <a:p>
            <a:fld id="{A95388A0-F3F5-E242-BF22-4E80500C4ADE}" type="datetimeFigureOut">
              <a:rPr lang="en-US" smtClean="0"/>
              <a:pPr/>
              <a:t>2/11/2012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r>
              <a:rPr kumimoji="0" lang="en-US" smtClean="0"/>
              <a:t>INST 6540</a:t>
            </a:r>
            <a:endParaRPr kumimoji="0" lang="en-US" dirty="0">
              <a:solidFill>
                <a:schemeClr val="accent3">
                  <a:shade val="75000"/>
                </a:schemeClr>
              </a:solidFill>
            </a:endParaRPr>
          </a:p>
        </p:txBody>
      </p:sp>
    </p:spTree>
  </p:cSld>
  <p:clrMapOvr>
    <a:masterClrMapping/>
  </p:clrMapOvr>
  <p:transition advClick="0"/>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Action Button: Forward or Next 10">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Action Button: Back or Previous 11">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Action Button: Home 16">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CLICK TO EDIT</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Action Button: Forward or Next 9">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Action Button: Back or Previous 10">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Action Button: Home 12">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a:t>
            </a:r>
            <a:endParaRPr lang="en-US" dirty="0"/>
          </a:p>
        </p:txBody>
      </p:sp>
      <p:sp>
        <p:nvSpPr>
          <p:cNvPr id="6" name="Action Button: Forward or Next 5">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Action Button: Back or Previous 6">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Action Button: Home 8">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Action Button: Forward or Next 9">
            <a:hlinkClick r:id="" action="ppaction://hlinkshowjump?jump=nextslide" highlightClick="1"/>
          </p:cNvPr>
          <p:cNvSpPr/>
          <p:nvPr userDrawn="1"/>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Action Button: Back or Previous 10">
            <a:hlinkClick r:id="" action="ppaction://hlinkshowjump?jump=previousslide" highlightClick="1"/>
          </p:cNvPr>
          <p:cNvSpPr/>
          <p:nvPr userDrawn="1"/>
        </p:nvSpPr>
        <p:spPr>
          <a:xfrm>
            <a:off x="86660" y="6320117"/>
            <a:ext cx="494553" cy="469712"/>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Action Button: Home 12">
            <a:hlinkClick r:id="rId2" action="ppaction://hlinksldjump" highlightClick="1"/>
          </p:cNvPr>
          <p:cNvSpPr/>
          <p:nvPr userDrawn="1"/>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advClick="0"/>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7" r:id="rId13"/>
    <p:sldLayoutId id="2147483723" r:id="rId14"/>
    <p:sldLayoutId id="2147483724" r:id="rId15"/>
    <p:sldLayoutId id="2147483722" r:id="rId16"/>
    <p:sldLayoutId id="2147483725" r:id="rId17"/>
    <p:sldLayoutId id="2147483726" r:id="rId18"/>
  </p:sldLayoutIdLst>
  <p:transition advClick="0"/>
  <p:timing>
    <p:tnLst>
      <p:par>
        <p:cTn id="1" dur="indefinite" restart="never" nodeType="tmRoot"/>
      </p:par>
    </p:tnLst>
  </p:timing>
  <p:txStyles>
    <p:titleStyle>
      <a:lvl1pPr algn="l"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slide" Target="slide3.xml"/><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slide" Target="slide15.xml"/><Relationship Id="rId3" Type="http://schemas.openxmlformats.org/officeDocument/2006/relationships/slide" Target="slide5.xml"/><Relationship Id="rId7"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13.xml"/><Relationship Id="rId6" Type="http://schemas.openxmlformats.org/officeDocument/2006/relationships/slide" Target="slide12.xml"/><Relationship Id="rId5" Type="http://schemas.openxmlformats.org/officeDocument/2006/relationships/slide" Target="slide9.xml"/><Relationship Id="rId4" Type="http://schemas.openxmlformats.org/officeDocument/2006/relationships/slide" Target="slide7.xml"/><Relationship Id="rId9" Type="http://schemas.openxmlformats.org/officeDocument/2006/relationships/slide" Target="slide24.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audio" Target="../media/audio2.bin"/><Relationship Id="rId4" Type="http://schemas.openxmlformats.org/officeDocument/2006/relationships/image" Target="../media/image4.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 Id="rId5" Type="http://schemas.openxmlformats.org/officeDocument/2006/relationships/slide" Target="slide3.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endParaRPr lang="en-US"/>
          </a:p>
        </p:txBody>
      </p:sp>
      <p:pic>
        <p:nvPicPr>
          <p:cNvPr id="11" name="Content Placeholder 10" descr="Brown_Stott_CoverPage_toolsofcomposition.jpg">
            <a:hlinkClick r:id="" action="ppaction://hlinkshowjump?jump=nextslide"/>
          </p:cNvPr>
          <p:cNvPicPr>
            <a:picLocks noGrp="1" noChangeAspect="1"/>
          </p:cNvPicPr>
          <p:nvPr>
            <p:ph idx="1"/>
          </p:nvPr>
        </p:nvPicPr>
        <p:blipFill rotWithShape="1">
          <a:blip r:embed="rId2"/>
          <a:srcRect l="-1723" t="2995" r="-1723" b="4417"/>
          <a:stretch/>
        </p:blipFill>
        <p:spPr>
          <a:xfrm>
            <a:off x="3818981" y="677390"/>
            <a:ext cx="4641098" cy="5538494"/>
          </a:xfrm>
        </p:spPr>
      </p:pic>
      <p:sp>
        <p:nvSpPr>
          <p:cNvPr id="23" name="Text Placeholder 22"/>
          <p:cNvSpPr>
            <a:spLocks noGrp="1"/>
          </p:cNvSpPr>
          <p:nvPr>
            <p:ph type="body" sz="half" idx="2"/>
          </p:nvPr>
        </p:nvSpPr>
        <p:spPr/>
        <p:txBody>
          <a:bodyPr>
            <a:normAutofit lnSpcReduction="10000"/>
          </a:bodyPr>
          <a:lstStyle/>
          <a:p>
            <a:r>
              <a:rPr lang="en-US" dirty="0"/>
              <a:t>Welcome! We hope this instructional guide will help you to improve your photography and knowledge about how to take a photo. Please enjoy!</a:t>
            </a:r>
          </a:p>
          <a:p>
            <a:r>
              <a:rPr lang="en-US" dirty="0"/>
              <a:t> </a:t>
            </a:r>
          </a:p>
          <a:p>
            <a:r>
              <a:rPr lang="en-US" dirty="0"/>
              <a:t>So, you probably know how to take a picture, but did you know there are actual tools of composition that you can follow? If not, that’s okay. We are here to help. </a:t>
            </a:r>
            <a:endParaRPr lang="en-US" dirty="0" smtClean="0"/>
          </a:p>
          <a:p>
            <a:endParaRPr lang="en-US" dirty="0"/>
          </a:p>
          <a:p>
            <a:r>
              <a:rPr lang="en-US" dirty="0" smtClean="0"/>
              <a:t>We </a:t>
            </a:r>
            <a:r>
              <a:rPr lang="en-US" dirty="0"/>
              <a:t>designed this instruction to give you pointers and background on a few key tools of composition to make your photos shine. Let’s get started!</a:t>
            </a:r>
            <a:endParaRPr lang="en-US" dirty="0" smtClean="0"/>
          </a:p>
          <a:p>
            <a:endParaRPr lang="en-US" dirty="0" smtClean="0"/>
          </a:p>
          <a:p>
            <a:r>
              <a:rPr lang="en-US" b="1" dirty="0" smtClean="0"/>
              <a:t>Click on the photo to start the learning process!</a:t>
            </a:r>
            <a:endParaRPr lang="en-US" b="1" dirty="0"/>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t>PROBLEM PORTRAYAL: POOR PHOTOGRAPH</a:t>
            </a:r>
            <a:endParaRPr lang="en-US" sz="3000" dirty="0"/>
          </a:p>
        </p:txBody>
      </p:sp>
      <p:sp>
        <p:nvSpPr>
          <p:cNvPr id="8" name="Content Placeholder 7"/>
          <p:cNvSpPr>
            <a:spLocks noGrp="1"/>
          </p:cNvSpPr>
          <p:nvPr>
            <p:ph sz="half" idx="2"/>
          </p:nvPr>
        </p:nvSpPr>
        <p:spPr>
          <a:xfrm>
            <a:off x="64653" y="1458575"/>
            <a:ext cx="4040188" cy="4699505"/>
          </a:xfrm>
        </p:spPr>
        <p:txBody>
          <a:bodyPr/>
          <a:lstStyle/>
          <a:p>
            <a:pPr>
              <a:buNone/>
            </a:pPr>
            <a:r>
              <a:rPr lang="en-US" dirty="0" smtClean="0"/>
              <a:t>	Lines can also be problematic. </a:t>
            </a:r>
          </a:p>
          <a:p>
            <a:pPr>
              <a:buNone/>
            </a:pPr>
            <a:endParaRPr lang="en-US" dirty="0" smtClean="0"/>
          </a:p>
          <a:p>
            <a:pPr>
              <a:buNone/>
            </a:pPr>
            <a:r>
              <a:rPr lang="en-US" dirty="0" smtClean="0"/>
              <a:t>	For example, lines leading off the frame can cause imbalance and disarray. Lines can also distract attention from the subject and/or merge into the subject.</a:t>
            </a:r>
          </a:p>
          <a:p>
            <a:pPr>
              <a:buNone/>
            </a:pPr>
            <a:endParaRPr lang="en-US" dirty="0"/>
          </a:p>
        </p:txBody>
      </p:sp>
      <p:pic>
        <p:nvPicPr>
          <p:cNvPr id="12" name="Picture 2"/>
          <p:cNvPicPr>
            <a:picLocks noGrp="1" noChangeAspect="1" noChangeArrowheads="1"/>
          </p:cNvPicPr>
          <p:nvPr>
            <p:ph sz="half" idx="4294967295"/>
          </p:nvPr>
        </p:nvPicPr>
        <p:blipFill>
          <a:blip r:embed="rId2"/>
          <a:stretch>
            <a:fillRect/>
          </a:stretch>
        </p:blipFill>
        <p:spPr bwMode="auto">
          <a:xfrm>
            <a:off x="4078467" y="1401548"/>
            <a:ext cx="4723788" cy="3059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Action Button: Home 4">
            <a:hlinkClick r:id="rId3" action="ppaction://hlinksldjump" highlightClick="1"/>
          </p:cNvPr>
          <p:cNvSpPr/>
          <p:nvPr/>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543763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anim calcmode="lin" valueType="num">
                                      <p:cBhvr>
                                        <p:cTn id="8" dur="2000" fill="hold"/>
                                        <p:tgtEl>
                                          <p:spTgt spid="12"/>
                                        </p:tgtEl>
                                        <p:attrNameLst>
                                          <p:attrName>ppt_x</p:attrName>
                                        </p:attrNameLst>
                                      </p:cBhvr>
                                      <p:tavLst>
                                        <p:tav tm="0">
                                          <p:val>
                                            <p:strVal val="#ppt_x"/>
                                          </p:val>
                                        </p:tav>
                                        <p:tav tm="100000">
                                          <p:val>
                                            <p:strVal val="#ppt_x"/>
                                          </p:val>
                                        </p:tav>
                                      </p:tavLst>
                                    </p:anim>
                                    <p:anim calcmode="lin" valueType="num">
                                      <p:cBhvr>
                                        <p:cTn id="9" dur="1800" decel="100000" fill="hold"/>
                                        <p:tgtEl>
                                          <p:spTgt spid="12"/>
                                        </p:tgtEl>
                                        <p:attrNameLst>
                                          <p:attrName>ppt_y</p:attrName>
                                        </p:attrNameLst>
                                      </p:cBhvr>
                                      <p:tavLst>
                                        <p:tav tm="0">
                                          <p:val>
                                            <p:strVal val="#ppt_y+1"/>
                                          </p:val>
                                        </p:tav>
                                        <p:tav tm="100000">
                                          <p:val>
                                            <p:strVal val="#ppt_y-.03"/>
                                          </p:val>
                                        </p:tav>
                                      </p:tavLst>
                                    </p:anim>
                                    <p:anim calcmode="lin" valueType="num">
                                      <p:cBhvr>
                                        <p:cTn id="10" dur="200" accel="100000" fill="hold">
                                          <p:stCondLst>
                                            <p:cond delay="18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sz="3000" dirty="0" smtClean="0"/>
              <a:t>PROBLEM PORTRAYAL: GOOD PHOTOGRAPH</a:t>
            </a:r>
            <a:endParaRPr lang="en-US" sz="3000" dirty="0"/>
          </a:p>
        </p:txBody>
      </p:sp>
      <p:sp>
        <p:nvSpPr>
          <p:cNvPr id="4" name="Content Placeholder 3"/>
          <p:cNvSpPr>
            <a:spLocks noGrp="1"/>
          </p:cNvSpPr>
          <p:nvPr>
            <p:ph sz="half" idx="1"/>
          </p:nvPr>
        </p:nvSpPr>
        <p:spPr>
          <a:xfrm>
            <a:off x="0" y="5287820"/>
            <a:ext cx="9144000" cy="1085633"/>
          </a:xfrm>
        </p:spPr>
        <p:txBody>
          <a:bodyPr>
            <a:normAutofit fontScale="85000" lnSpcReduction="10000"/>
          </a:bodyPr>
          <a:lstStyle/>
          <a:p>
            <a:pPr>
              <a:buNone/>
            </a:pPr>
            <a:r>
              <a:rPr lang="en-US" dirty="0" smtClean="0"/>
              <a:t>	You can use lines to lead attention to a subject or you can use them add flow and depth to your photograph. Your eyes follow the lines to where the subject is heading.</a:t>
            </a:r>
            <a:endParaRPr lang="en-US" dirty="0"/>
          </a:p>
        </p:txBody>
      </p:sp>
      <p:pic>
        <p:nvPicPr>
          <p:cNvPr id="9" name="Picture 2"/>
          <p:cNvPicPr>
            <a:picLocks noChangeAspect="1" noChangeArrowheads="1"/>
          </p:cNvPicPr>
          <p:nvPr/>
        </p:nvPicPr>
        <p:blipFill>
          <a:blip r:embed="rId2"/>
          <a:stretch>
            <a:fillRect/>
          </a:stretch>
        </p:blipFill>
        <p:spPr bwMode="auto">
          <a:xfrm>
            <a:off x="2101273" y="1269098"/>
            <a:ext cx="5175970" cy="38819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MONOTONY</a:t>
            </a:r>
            <a:endParaRPr lang="en-US" dirty="0"/>
          </a:p>
        </p:txBody>
      </p:sp>
      <p:sp>
        <p:nvSpPr>
          <p:cNvPr id="3" name="Text Placeholder 2"/>
          <p:cNvSpPr>
            <a:spLocks noGrp="1"/>
          </p:cNvSpPr>
          <p:nvPr>
            <p:ph type="body" idx="1"/>
          </p:nvPr>
        </p:nvSpPr>
        <p:spPr/>
        <p:txBody>
          <a:bodyPr/>
          <a:lstStyle/>
          <a:p>
            <a:endParaRPr lang="en-US" dirty="0"/>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sp>
        <p:nvSpPr>
          <p:cNvPr id="7" name="Action Button: Forward or Next 6">
            <a:hlinkClick r:id="" action="ppaction://hlinkshowjump?jump=nextslide" highlightClick="1"/>
          </p:cNvPr>
          <p:cNvSpPr/>
          <p:nvPr/>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FRAMING</a:t>
            </a:r>
            <a:endParaRPr lang="en-US" dirty="0"/>
          </a:p>
        </p:txBody>
      </p:sp>
      <p:sp>
        <p:nvSpPr>
          <p:cNvPr id="9" name="Text Placeholder 8"/>
          <p:cNvSpPr>
            <a:spLocks noGrp="1"/>
          </p:cNvSpPr>
          <p:nvPr>
            <p:ph type="body" sz="quarter" idx="12"/>
          </p:nvPr>
        </p:nvSpPr>
        <p:spPr>
          <a:xfrm>
            <a:off x="4468236" y="1643063"/>
            <a:ext cx="4541838" cy="4677054"/>
          </a:xfrm>
        </p:spPr>
        <p:txBody>
          <a:bodyPr>
            <a:normAutofit fontScale="77500" lnSpcReduction="20000"/>
          </a:bodyPr>
          <a:lstStyle/>
          <a:p>
            <a:pPr marL="0" indent="0">
              <a:buNone/>
            </a:pPr>
            <a:r>
              <a:rPr lang="en-US" dirty="0" smtClean="0"/>
              <a:t>Framing is another tool that helps add balance to the scene and interest to the subject. </a:t>
            </a:r>
          </a:p>
          <a:p>
            <a:endParaRPr lang="en-US" dirty="0" smtClean="0"/>
          </a:p>
          <a:p>
            <a:pPr marL="0" indent="0">
              <a:buNone/>
            </a:pPr>
            <a:r>
              <a:rPr lang="en-US" dirty="0" smtClean="0"/>
              <a:t>To frame a subject or scene, you can use foreground or background objects to frame or surround the subject. </a:t>
            </a:r>
          </a:p>
          <a:p>
            <a:pPr marL="0" indent="0">
              <a:buNone/>
            </a:pPr>
            <a:endParaRPr lang="en-US" dirty="0" smtClean="0"/>
          </a:p>
          <a:p>
            <a:pPr marL="0" indent="0">
              <a:buNone/>
            </a:pPr>
            <a:r>
              <a:rPr lang="en-US" dirty="0" smtClean="0"/>
              <a:t>For example, a window frame is a great way to isolate a photo. </a:t>
            </a:r>
          </a:p>
          <a:p>
            <a:pPr>
              <a:buNone/>
            </a:pPr>
            <a:endParaRPr lang="en-US" dirty="0"/>
          </a:p>
        </p:txBody>
      </p:sp>
      <p:pic>
        <p:nvPicPr>
          <p:cNvPr id="16" name="Picture 15" descr="DSC04612.JPG"/>
          <p:cNvPicPr>
            <a:picLocks noChangeAspect="1"/>
          </p:cNvPicPr>
          <p:nvPr/>
        </p:nvPicPr>
        <p:blipFill>
          <a:blip r:embed="rId2"/>
          <a:stretch>
            <a:fillRect/>
          </a:stretch>
        </p:blipFill>
        <p:spPr>
          <a:xfrm>
            <a:off x="230910" y="2179638"/>
            <a:ext cx="4053416" cy="30400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5072202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37"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2000"/>
                                        <p:tgtEl>
                                          <p:spTgt spid="16"/>
                                        </p:tgtEl>
                                      </p:cBhvr>
                                    </p:animEffect>
                                    <p:anim calcmode="lin" valueType="num">
                                      <p:cBhvr>
                                        <p:cTn id="10" dur="2000" fill="hold"/>
                                        <p:tgtEl>
                                          <p:spTgt spid="16"/>
                                        </p:tgtEl>
                                        <p:attrNameLst>
                                          <p:attrName>ppt_x</p:attrName>
                                        </p:attrNameLst>
                                      </p:cBhvr>
                                      <p:tavLst>
                                        <p:tav tm="0">
                                          <p:val>
                                            <p:strVal val="#ppt_x"/>
                                          </p:val>
                                        </p:tav>
                                        <p:tav tm="100000">
                                          <p:val>
                                            <p:strVal val="#ppt_x"/>
                                          </p:val>
                                        </p:tav>
                                      </p:tavLst>
                                    </p:anim>
                                    <p:anim calcmode="lin" valueType="num">
                                      <p:cBhvr>
                                        <p:cTn id="11" dur="1800" decel="100000" fill="hold"/>
                                        <p:tgtEl>
                                          <p:spTgt spid="16"/>
                                        </p:tgtEl>
                                        <p:attrNameLst>
                                          <p:attrName>ppt_y</p:attrName>
                                        </p:attrNameLst>
                                      </p:cBhvr>
                                      <p:tavLst>
                                        <p:tav tm="0">
                                          <p:val>
                                            <p:strVal val="#ppt_y+1"/>
                                          </p:val>
                                        </p:tav>
                                        <p:tav tm="100000">
                                          <p:val>
                                            <p:strVal val="#ppt_y-.03"/>
                                          </p:val>
                                        </p:tav>
                                      </p:tavLst>
                                    </p:anim>
                                    <p:anim calcmode="lin" valueType="num">
                                      <p:cBhvr>
                                        <p:cTn id="12" dur="200" accel="100000" fill="hold">
                                          <p:stCondLst>
                                            <p:cond delay="18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FRAMING – YOUR TURN!</a:t>
            </a:r>
            <a:endParaRPr lang="en-US" dirty="0"/>
          </a:p>
        </p:txBody>
      </p:sp>
      <p:sp>
        <p:nvSpPr>
          <p:cNvPr id="8" name="Content Placeholder 2"/>
          <p:cNvSpPr txBox="1">
            <a:spLocks/>
          </p:cNvSpPr>
          <p:nvPr/>
        </p:nvSpPr>
        <p:spPr>
          <a:xfrm>
            <a:off x="457200" y="1524000"/>
            <a:ext cx="5715000" cy="838199"/>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smtClean="0"/>
              <a:t>What creates a frame in this image? Why?</a:t>
            </a:r>
          </a:p>
          <a:p>
            <a:pPr marL="0" indent="0">
              <a:buFont typeface="Arial"/>
              <a:buNone/>
            </a:pPr>
            <a:r>
              <a:rPr lang="en-US" sz="1800" smtClean="0"/>
              <a:t>(Click the image to see the answer)</a:t>
            </a:r>
            <a:endParaRPr lang="en-US" sz="1800" dirty="0"/>
          </a:p>
        </p:txBody>
      </p:sp>
      <p:pic>
        <p:nvPicPr>
          <p:cNvPr id="9"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362200"/>
            <a:ext cx="3886200" cy="292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181600" y="4114800"/>
            <a:ext cx="3581400" cy="1600438"/>
          </a:xfrm>
          <a:prstGeom prst="rect">
            <a:avLst/>
          </a:prstGeom>
          <a:noFill/>
        </p:spPr>
        <p:txBody>
          <a:bodyPr wrap="square" rtlCol="0">
            <a:spAutoFit/>
          </a:bodyPr>
          <a:lstStyle/>
          <a:p>
            <a:r>
              <a:rPr lang="en-US" sz="2000" dirty="0" smtClean="0"/>
              <a:t>Did you come up with the same answer? If not, review the information again. If so, move to the next tool of composition!</a:t>
            </a:r>
          </a:p>
          <a:p>
            <a:endParaRPr lang="en-US" dirty="0"/>
          </a:p>
        </p:txBody>
      </p:sp>
      <p:sp>
        <p:nvSpPr>
          <p:cNvPr id="11" name="TextBox 10"/>
          <p:cNvSpPr txBox="1"/>
          <p:nvPr/>
        </p:nvSpPr>
        <p:spPr>
          <a:xfrm>
            <a:off x="5181600" y="2240768"/>
            <a:ext cx="2971800" cy="1631216"/>
          </a:xfrm>
          <a:prstGeom prst="rect">
            <a:avLst/>
          </a:prstGeom>
          <a:noFill/>
        </p:spPr>
        <p:txBody>
          <a:bodyPr wrap="square" rtlCol="0">
            <a:spAutoFit/>
          </a:bodyPr>
          <a:lstStyle/>
          <a:p>
            <a:r>
              <a:rPr lang="en-US" sz="2000" dirty="0" smtClean="0"/>
              <a:t>The buildings create the frame because they surround the people (the subjects) and balance the scene. </a:t>
            </a:r>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2" presetClass="entr" presetSubtype="4" fill="hold" grpId="0" nodeType="afterEffect">
                                  <p:stCondLst>
                                    <p:cond delay="100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childTnLst>
                    </p:cTn>
                  </p:par>
                </p:childTnLst>
              </p:cTn>
              <p:nextCondLst>
                <p:cond evt="onClick" delay="0">
                  <p:tgtEl>
                    <p:spTgt spid="9"/>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OF THIRDS</a:t>
            </a:r>
            <a:endParaRPr lang="en-US" dirty="0"/>
          </a:p>
        </p:txBody>
      </p:sp>
      <p:sp>
        <p:nvSpPr>
          <p:cNvPr id="3" name="Content Placeholder 2"/>
          <p:cNvSpPr>
            <a:spLocks noGrp="1"/>
          </p:cNvSpPr>
          <p:nvPr>
            <p:ph sz="half" idx="1"/>
          </p:nvPr>
        </p:nvSpPr>
        <p:spPr/>
        <p:txBody>
          <a:bodyPr>
            <a:normAutofit fontScale="70000" lnSpcReduction="20000"/>
          </a:bodyPr>
          <a:lstStyle/>
          <a:p>
            <a:r>
              <a:rPr lang="en-US" dirty="0"/>
              <a:t>The rule of thirds is probably one of the most well-known photography tool</a:t>
            </a:r>
            <a:r>
              <a:rPr lang="en-US" dirty="0" smtClean="0"/>
              <a:t>.</a:t>
            </a:r>
          </a:p>
          <a:p>
            <a:r>
              <a:rPr lang="en-US" dirty="0" smtClean="0"/>
              <a:t> </a:t>
            </a:r>
            <a:r>
              <a:rPr lang="en-US" dirty="0"/>
              <a:t>To use the rule of thirds, you draw two imaginary equally spaced horizontal lines and two imaginary equally spaced vertical lines on your scene to make a grid with nine equal squares. </a:t>
            </a:r>
            <a:endParaRPr lang="en-US" dirty="0" smtClean="0"/>
          </a:p>
          <a:p>
            <a:r>
              <a:rPr lang="en-US" dirty="0" smtClean="0"/>
              <a:t>You </a:t>
            </a:r>
            <a:r>
              <a:rPr lang="en-US" dirty="0"/>
              <a:t>use this grid to keep the subject out of the middle box and on one of the four intersection points. </a:t>
            </a:r>
            <a:endParaRPr lang="en-US" dirty="0" smtClean="0"/>
          </a:p>
          <a:p>
            <a:endParaRPr lang="en-US" dirty="0"/>
          </a:p>
        </p:txBody>
      </p:sp>
      <p:pic>
        <p:nvPicPr>
          <p:cNvPr id="10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1600200"/>
            <a:ext cx="3095625" cy="2066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0" name="Picture 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029402" y="3962400"/>
            <a:ext cx="3247619" cy="23428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021580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RULE OF THIRDS</a:t>
            </a:r>
            <a:endParaRPr lang="en-US" dirty="0"/>
          </a:p>
        </p:txBody>
      </p:sp>
      <p:sp>
        <p:nvSpPr>
          <p:cNvPr id="7" name="Content Placeholder 6"/>
          <p:cNvSpPr>
            <a:spLocks noGrp="1"/>
          </p:cNvSpPr>
          <p:nvPr>
            <p:ph idx="1"/>
          </p:nvPr>
        </p:nvSpPr>
        <p:spPr/>
        <p:txBody>
          <a:bodyPr/>
          <a:lstStyle/>
          <a:p>
            <a:r>
              <a:rPr lang="en-US" dirty="0" smtClean="0"/>
              <a:t>Using this rule allows the photographer to keep the interest of the viewer by offsetting the subject away from the middle. </a:t>
            </a:r>
          </a:p>
          <a:p>
            <a:endParaRPr lang="en-US" dirty="0" smtClean="0"/>
          </a:p>
          <a:p>
            <a:r>
              <a:rPr lang="en-US" dirty="0" smtClean="0"/>
              <a:t>Photographers use the three-by-three grid in the viewfinder or just in their head to apply the rule of thirds.</a:t>
            </a:r>
          </a:p>
          <a:p>
            <a:endParaRPr lang="en-US" dirty="0"/>
          </a:p>
        </p:txBody>
      </p:sp>
      <p:sp>
        <p:nvSpPr>
          <p:cNvPr id="4" name="Action Button: Home 3">
            <a:hlinkClick r:id="rId2" action="ppaction://hlinksldjump" highlightClick="1"/>
          </p:cNvPr>
          <p:cNvSpPr/>
          <p:nvPr/>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t>PROBLEM PORTRAYAL: POOR PHOTOGRAPH</a:t>
            </a:r>
            <a:endParaRPr lang="en-US" sz="3000" dirty="0"/>
          </a:p>
        </p:txBody>
      </p:sp>
      <p:pic>
        <p:nvPicPr>
          <p:cNvPr id="4"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685800" y="1295400"/>
            <a:ext cx="3714750" cy="24860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Content Placeholder 6"/>
          <p:cNvSpPr>
            <a:spLocks noGrp="1"/>
          </p:cNvSpPr>
          <p:nvPr>
            <p:ph sz="half" idx="2"/>
          </p:nvPr>
        </p:nvSpPr>
        <p:spPr/>
        <p:txBody>
          <a:bodyPr>
            <a:normAutofit fontScale="92500" lnSpcReduction="20000"/>
          </a:bodyPr>
          <a:lstStyle/>
          <a:p>
            <a:r>
              <a:rPr lang="en-US" dirty="0" smtClean="0"/>
              <a:t>The first photo is a common mistake novice photographers make. They have put the subject in the center of the photo. </a:t>
            </a:r>
          </a:p>
          <a:p>
            <a:r>
              <a:rPr lang="en-US" dirty="0" smtClean="0"/>
              <a:t>The second places the subject too far to the left.</a:t>
            </a:r>
          </a:p>
          <a:p>
            <a:r>
              <a:rPr lang="en-US" dirty="0" smtClean="0"/>
              <a:t>Both ignore the four axis on the graph. </a:t>
            </a:r>
            <a:endParaRPr lang="en-US" dirty="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124325"/>
            <a:ext cx="3695700" cy="2447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7558859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t>PROBLEM PORTRAYAL : GOOD PHOTGRAPH</a:t>
            </a:r>
            <a:endParaRPr lang="en-US" sz="3000" dirty="0"/>
          </a:p>
        </p:txBody>
      </p:sp>
      <p:sp>
        <p:nvSpPr>
          <p:cNvPr id="4" name="Content Placeholder 3"/>
          <p:cNvSpPr>
            <a:spLocks noGrp="1"/>
          </p:cNvSpPr>
          <p:nvPr>
            <p:ph sz="half" idx="2"/>
          </p:nvPr>
        </p:nvSpPr>
        <p:spPr/>
        <p:txBody>
          <a:bodyPr/>
          <a:lstStyle/>
          <a:p>
            <a:r>
              <a:rPr lang="en-US" dirty="0" smtClean="0"/>
              <a:t>This photo correctly utilizes the rule of thirds, by placing the subject of the photo on one of the four axis points. </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676399"/>
            <a:ext cx="3676650" cy="2466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662357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t>PROBLEM PORTRAYAL: POOR PHOTOGRAPH</a:t>
            </a:r>
            <a:endParaRPr lang="en-US" sz="3000" dirty="0"/>
          </a:p>
        </p:txBody>
      </p:sp>
      <p:sp>
        <p:nvSpPr>
          <p:cNvPr id="4" name="Content Placeholder 3"/>
          <p:cNvSpPr>
            <a:spLocks noGrp="1"/>
          </p:cNvSpPr>
          <p:nvPr>
            <p:ph sz="half" idx="2"/>
          </p:nvPr>
        </p:nvSpPr>
        <p:spPr/>
        <p:txBody>
          <a:bodyPr>
            <a:normAutofit lnSpcReduction="10000"/>
          </a:bodyPr>
          <a:lstStyle/>
          <a:p>
            <a:r>
              <a:rPr lang="en-US" dirty="0" smtClean="0"/>
              <a:t>This photograph of the boat is okay, but it doesn’t capture the movement of the boat. </a:t>
            </a:r>
          </a:p>
          <a:p>
            <a:r>
              <a:rPr lang="en-US" dirty="0" smtClean="0"/>
              <a:t>If the photographer had used the rule of thirds, the photo would show depth and movement. </a:t>
            </a:r>
            <a:endParaRPr lang="en-US" dirty="0"/>
          </a:p>
        </p:txBody>
      </p:sp>
      <p:pic>
        <p:nvPicPr>
          <p:cNvPr id="5" name="Picture 5"/>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85800" y="1905000"/>
            <a:ext cx="3400425" cy="22704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59954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REAL WORLD PROBLEM</a:t>
            </a:r>
            <a:endParaRPr lang="en-US" dirty="0"/>
          </a:p>
        </p:txBody>
      </p:sp>
      <p:sp>
        <p:nvSpPr>
          <p:cNvPr id="6" name="Content Placeholder 5"/>
          <p:cNvSpPr>
            <a:spLocks noGrp="1"/>
          </p:cNvSpPr>
          <p:nvPr>
            <p:ph idx="1"/>
          </p:nvPr>
        </p:nvSpPr>
        <p:spPr/>
        <p:txBody>
          <a:bodyPr>
            <a:normAutofit fontScale="70000" lnSpcReduction="20000"/>
          </a:bodyPr>
          <a:lstStyle/>
          <a:p>
            <a:pPr>
              <a:buNone/>
            </a:pPr>
            <a:r>
              <a:rPr lang="en-US" dirty="0" smtClean="0"/>
              <a:t>	Novice photographers may believe that the only way to take great photos is to splurge on an expensive camera or extensive editing after the photo was taken. </a:t>
            </a:r>
          </a:p>
          <a:p>
            <a:pPr>
              <a:buNone/>
            </a:pPr>
            <a:endParaRPr lang="en-US" dirty="0" smtClean="0"/>
          </a:p>
          <a:p>
            <a:pPr>
              <a:buNone/>
            </a:pPr>
            <a:r>
              <a:rPr lang="en-US" dirty="0" smtClean="0"/>
              <a:t>	While the quality of the camera and editing certainly influences the quality of the photograph, using the tools of composition will make a huge impact on the raw photo that novice photographs take—even if they are using a simple point-and-shoot. </a:t>
            </a:r>
          </a:p>
          <a:p>
            <a:pPr>
              <a:buNone/>
            </a:pPr>
            <a:endParaRPr lang="en-US" dirty="0" smtClean="0"/>
          </a:p>
          <a:p>
            <a:pPr>
              <a:buNone/>
            </a:pPr>
            <a:r>
              <a:rPr lang="en-US" dirty="0" smtClean="0"/>
              <a:t>	Knowledge of the tools of composition will allow novice photographs to start taking better pictures with the camera they have. </a:t>
            </a:r>
          </a:p>
          <a:p>
            <a:pPr>
              <a:buNone/>
            </a:pPr>
            <a:endParaRPr lang="en-US" dirty="0"/>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r>
              <a:rPr lang="en-US" sz="3000" dirty="0" smtClean="0"/>
              <a:t>PROBLEM PORTRAYAL: GOOD PHOTOGRAPH</a:t>
            </a:r>
            <a:endParaRPr lang="en-US" sz="3000" dirty="0"/>
          </a:p>
        </p:txBody>
      </p:sp>
      <p:sp>
        <p:nvSpPr>
          <p:cNvPr id="4" name="Content Placeholder 3"/>
          <p:cNvSpPr>
            <a:spLocks noGrp="1"/>
          </p:cNvSpPr>
          <p:nvPr>
            <p:ph sz="half" idx="2"/>
          </p:nvPr>
        </p:nvSpPr>
        <p:spPr/>
        <p:txBody>
          <a:bodyPr>
            <a:normAutofit lnSpcReduction="10000"/>
          </a:bodyPr>
          <a:lstStyle/>
          <a:p>
            <a:r>
              <a:rPr lang="en-US" dirty="0" smtClean="0"/>
              <a:t>Now, the subject of the photo is properly aligned with one of the grid axis. </a:t>
            </a:r>
            <a:endParaRPr lang="en-US" dirty="0"/>
          </a:p>
          <a:p>
            <a:r>
              <a:rPr lang="en-US" dirty="0" smtClean="0"/>
              <a:t>This photo now demonstrates the movement of the boat from left to right and is more visually appealing.  </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267" y="1655685"/>
            <a:ext cx="3095625" cy="2066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417" y="3952320"/>
            <a:ext cx="3038475" cy="2057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297500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t>PROBLEM PORTRAYAL: POOR PHOTOGRAPH</a:t>
            </a:r>
            <a:endParaRPr lang="en-US" sz="3000" dirty="0"/>
          </a:p>
        </p:txBody>
      </p:sp>
      <p:sp>
        <p:nvSpPr>
          <p:cNvPr id="5" name="Content Placeholder 4"/>
          <p:cNvSpPr>
            <a:spLocks noGrp="1"/>
          </p:cNvSpPr>
          <p:nvPr>
            <p:ph sz="half" idx="2"/>
          </p:nvPr>
        </p:nvSpPr>
        <p:spPr/>
        <p:txBody>
          <a:bodyPr>
            <a:normAutofit fontScale="70000" lnSpcReduction="20000"/>
          </a:bodyPr>
          <a:lstStyle/>
          <a:p>
            <a:r>
              <a:rPr lang="en-US" dirty="0" smtClean="0"/>
              <a:t>Many novice photographs will be capturing photos of their family and friends.  </a:t>
            </a:r>
          </a:p>
          <a:p>
            <a:r>
              <a:rPr lang="en-US" dirty="0" smtClean="0"/>
              <a:t>It seems contradictory, but having the subject fall along the grid axis, instead of at the center of the photograph, will create a more visually pleasing photo. </a:t>
            </a:r>
          </a:p>
          <a:p>
            <a:r>
              <a:rPr lang="en-US" dirty="0" smtClean="0"/>
              <a:t>The photo at left has an adorable pair of subjects, but they are dwarfed by the large amount of white space at the left-hand side of the picture. </a:t>
            </a:r>
          </a:p>
          <a:p>
            <a:pPr marL="0" indent="0">
              <a:buNone/>
            </a:pPr>
            <a:endParaRPr lang="en-US" dirty="0" smtClean="0"/>
          </a:p>
          <a:p>
            <a:endParaRPr lang="en-US"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987" y="1676400"/>
            <a:ext cx="3495675" cy="23281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224" y="4191000"/>
            <a:ext cx="3577654" cy="2382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1953082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r>
              <a:rPr lang="en-US" sz="3000" dirty="0" smtClean="0"/>
              <a:t>PROBLEM PORTRAYAL: GOOD PHOTOGRAPH</a:t>
            </a:r>
            <a:endParaRPr lang="en-US" sz="3000" dirty="0"/>
          </a:p>
        </p:txBody>
      </p:sp>
      <p:sp>
        <p:nvSpPr>
          <p:cNvPr id="4" name="Content Placeholder 3"/>
          <p:cNvSpPr>
            <a:spLocks noGrp="1"/>
          </p:cNvSpPr>
          <p:nvPr>
            <p:ph sz="half" idx="2"/>
          </p:nvPr>
        </p:nvSpPr>
        <p:spPr/>
        <p:txBody>
          <a:bodyPr>
            <a:normAutofit fontScale="92500" lnSpcReduction="20000"/>
          </a:bodyPr>
          <a:lstStyle/>
          <a:p>
            <a:r>
              <a:rPr lang="en-US" dirty="0" smtClean="0"/>
              <a:t>By using the rule of thirds, and lining up the subjects at the four axis points, the photograph becomes much more intimate and focused. </a:t>
            </a:r>
          </a:p>
          <a:p>
            <a:r>
              <a:rPr lang="en-US" dirty="0" smtClean="0"/>
              <a:t>Instead of a viewer being distracted by the amount of white space, the subjects capture attention. </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725" y="4158558"/>
            <a:ext cx="3352800" cy="22329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725" y="1524000"/>
            <a:ext cx="3403829" cy="2266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0538048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smtClean="0"/>
              <a:t>PROBLEM PORTRAYAL: POOR PHOTOGRAPH</a:t>
            </a:r>
            <a:endParaRPr lang="en-US" sz="3000" dirty="0"/>
          </a:p>
        </p:txBody>
      </p:sp>
      <p:sp>
        <p:nvSpPr>
          <p:cNvPr id="4" name="Content Placeholder 3"/>
          <p:cNvSpPr>
            <a:spLocks noGrp="1"/>
          </p:cNvSpPr>
          <p:nvPr>
            <p:ph sz="half" idx="2"/>
          </p:nvPr>
        </p:nvSpPr>
        <p:spPr/>
        <p:txBody>
          <a:bodyPr>
            <a:normAutofit lnSpcReduction="10000"/>
          </a:bodyPr>
          <a:lstStyle/>
          <a:p>
            <a:r>
              <a:rPr lang="en-US" dirty="0" smtClean="0"/>
              <a:t>This photograph of the boat is okay, but it doesn’t capture the movement of the boat. </a:t>
            </a:r>
          </a:p>
          <a:p>
            <a:r>
              <a:rPr lang="en-US" dirty="0" smtClean="0"/>
              <a:t>If the photographer had used the rule of thirds, the photo would show depth and movement. </a:t>
            </a:r>
            <a:endParaRPr lang="en-US" dirty="0"/>
          </a:p>
        </p:txBody>
      </p:sp>
      <p:pic>
        <p:nvPicPr>
          <p:cNvPr id="5" name="Picture 5"/>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85800" y="1905000"/>
            <a:ext cx="3400425" cy="22704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599545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9">
            <a:hlinkClick r:id="" action="ppaction://noaction" highlightClick="1"/>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475952"/>
            <a:ext cx="1549400"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2341" y="628352"/>
            <a:ext cx="314960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23169" y="3141507"/>
            <a:ext cx="1541463"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4532" y="3547412"/>
            <a:ext cx="2265218" cy="1499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28951" y="475952"/>
            <a:ext cx="1561584"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5819559" y="3467379"/>
            <a:ext cx="2819400" cy="1754326"/>
          </a:xfrm>
          <a:prstGeom prst="rect">
            <a:avLst/>
          </a:prstGeom>
          <a:noFill/>
        </p:spPr>
        <p:txBody>
          <a:bodyPr wrap="square" rtlCol="0">
            <a:spAutoFit/>
          </a:bodyPr>
          <a:lstStyle/>
          <a:p>
            <a:r>
              <a:rPr lang="en-US" dirty="0"/>
              <a:t>Which </a:t>
            </a:r>
            <a:r>
              <a:rPr lang="en-US" dirty="0" smtClean="0"/>
              <a:t>photos </a:t>
            </a:r>
            <a:r>
              <a:rPr lang="en-US" dirty="0"/>
              <a:t>use the tool of symmetry? Which ones use the tool of balance</a:t>
            </a:r>
            <a:r>
              <a:rPr lang="en-US" dirty="0" smtClean="0"/>
              <a:t>?</a:t>
            </a:r>
          </a:p>
          <a:p>
            <a:endParaRPr lang="en-US" dirty="0" smtClean="0"/>
          </a:p>
          <a:p>
            <a:r>
              <a:rPr lang="en-US" dirty="0" smtClean="0"/>
              <a:t>(click the words below to see the answers)</a:t>
            </a:r>
            <a:endParaRPr lang="en-US" dirty="0"/>
          </a:p>
        </p:txBody>
      </p:sp>
      <p:sp>
        <p:nvSpPr>
          <p:cNvPr id="13" name="TextBox 12"/>
          <p:cNvSpPr txBox="1"/>
          <p:nvPr/>
        </p:nvSpPr>
        <p:spPr>
          <a:xfrm>
            <a:off x="1300002" y="5677179"/>
            <a:ext cx="2669959" cy="584775"/>
          </a:xfrm>
          <a:prstGeom prst="rect">
            <a:avLst/>
          </a:prstGeom>
          <a:noFill/>
        </p:spPr>
        <p:txBody>
          <a:bodyPr wrap="square" rtlCol="0">
            <a:spAutoFit/>
          </a:bodyPr>
          <a:lstStyle/>
          <a:p>
            <a:r>
              <a:rPr lang="en-US" sz="3200" dirty="0" smtClean="0"/>
              <a:t>SYMMETRY</a:t>
            </a:r>
            <a:endParaRPr lang="en-US" sz="3200" dirty="0"/>
          </a:p>
        </p:txBody>
      </p:sp>
      <p:sp>
        <p:nvSpPr>
          <p:cNvPr id="14" name="TextBox 13"/>
          <p:cNvSpPr txBox="1"/>
          <p:nvPr/>
        </p:nvSpPr>
        <p:spPr>
          <a:xfrm>
            <a:off x="5220215" y="5677178"/>
            <a:ext cx="2285001" cy="584775"/>
          </a:xfrm>
          <a:prstGeom prst="rect">
            <a:avLst/>
          </a:prstGeom>
          <a:noFill/>
        </p:spPr>
        <p:txBody>
          <a:bodyPr wrap="square" rtlCol="0">
            <a:spAutoFit/>
          </a:bodyPr>
          <a:lstStyle/>
          <a:p>
            <a:r>
              <a:rPr lang="en-US" sz="3200" dirty="0" smtClean="0"/>
              <a:t>BALANCE</a:t>
            </a:r>
            <a:endParaRPr lang="en-US" sz="3200" dirty="0"/>
          </a:p>
        </p:txBody>
      </p:sp>
      <p:sp>
        <p:nvSpPr>
          <p:cNvPr id="15" name="Action Button: Home 14">
            <a:hlinkClick r:id="rId7" action="ppaction://hlinksldjump" highlightClick="1"/>
          </p:cNvPr>
          <p:cNvSpPr/>
          <p:nvPr/>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2" presetClass="emph" presetSubtype="0" repeatCount="300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par>
                                <p:cTn id="11" presetID="32" presetClass="emph" presetSubtype="0" repeatCount="3000" fill="hold" nodeType="withEffect">
                                  <p:stCondLst>
                                    <p:cond delay="0"/>
                                  </p:stCondLst>
                                  <p:childTnLst>
                                    <p:animRot by="120000">
                                      <p:cBhvr>
                                        <p:cTn id="12" dur="100" fill="hold">
                                          <p:stCondLst>
                                            <p:cond delay="0"/>
                                          </p:stCondLst>
                                        </p:cTn>
                                        <p:tgtEl>
                                          <p:spTgt spid="8"/>
                                        </p:tgtEl>
                                        <p:attrNameLst>
                                          <p:attrName>r</p:attrName>
                                        </p:attrNameLst>
                                      </p:cBhvr>
                                    </p:animRot>
                                    <p:animRot by="-240000">
                                      <p:cBhvr>
                                        <p:cTn id="13" dur="200" fill="hold">
                                          <p:stCondLst>
                                            <p:cond delay="200"/>
                                          </p:stCondLst>
                                        </p:cTn>
                                        <p:tgtEl>
                                          <p:spTgt spid="8"/>
                                        </p:tgtEl>
                                        <p:attrNameLst>
                                          <p:attrName>r</p:attrName>
                                        </p:attrNameLst>
                                      </p:cBhvr>
                                    </p:animRot>
                                    <p:animRot by="240000">
                                      <p:cBhvr>
                                        <p:cTn id="14" dur="200" fill="hold">
                                          <p:stCondLst>
                                            <p:cond delay="400"/>
                                          </p:stCondLst>
                                        </p:cTn>
                                        <p:tgtEl>
                                          <p:spTgt spid="8"/>
                                        </p:tgtEl>
                                        <p:attrNameLst>
                                          <p:attrName>r</p:attrName>
                                        </p:attrNameLst>
                                      </p:cBhvr>
                                    </p:animRot>
                                    <p:animRot by="-240000">
                                      <p:cBhvr>
                                        <p:cTn id="15" dur="200" fill="hold">
                                          <p:stCondLst>
                                            <p:cond delay="600"/>
                                          </p:stCondLst>
                                        </p:cTn>
                                        <p:tgtEl>
                                          <p:spTgt spid="8"/>
                                        </p:tgtEl>
                                        <p:attrNameLst>
                                          <p:attrName>r</p:attrName>
                                        </p:attrNameLst>
                                      </p:cBhvr>
                                    </p:animRot>
                                    <p:animRot by="120000">
                                      <p:cBhvr>
                                        <p:cTn id="16" dur="200" fill="hold">
                                          <p:stCondLst>
                                            <p:cond delay="800"/>
                                          </p:stCondLst>
                                        </p:cTn>
                                        <p:tgtEl>
                                          <p:spTgt spid="8"/>
                                        </p:tgtEl>
                                        <p:attrNameLst>
                                          <p:attrName>r</p:attrName>
                                        </p:attrNameLst>
                                      </p:cBhvr>
                                    </p:animRot>
                                  </p:childTnLst>
                                </p:cTn>
                              </p:par>
                              <p:par>
                                <p:cTn id="17" presetID="32" presetClass="emph" presetSubtype="0" repeatCount="3000" fill="hold" nodeType="withEffect">
                                  <p:stCondLst>
                                    <p:cond delay="0"/>
                                  </p:stCondLst>
                                  <p:childTnLst>
                                    <p:animRot by="120000">
                                      <p:cBhvr>
                                        <p:cTn id="18" dur="100" fill="hold">
                                          <p:stCondLst>
                                            <p:cond delay="0"/>
                                          </p:stCondLst>
                                        </p:cTn>
                                        <p:tgtEl>
                                          <p:spTgt spid="11"/>
                                        </p:tgtEl>
                                        <p:attrNameLst>
                                          <p:attrName>r</p:attrName>
                                        </p:attrNameLst>
                                      </p:cBhvr>
                                    </p:animRot>
                                    <p:animRot by="-240000">
                                      <p:cBhvr>
                                        <p:cTn id="19" dur="200" fill="hold">
                                          <p:stCondLst>
                                            <p:cond delay="200"/>
                                          </p:stCondLst>
                                        </p:cTn>
                                        <p:tgtEl>
                                          <p:spTgt spid="11"/>
                                        </p:tgtEl>
                                        <p:attrNameLst>
                                          <p:attrName>r</p:attrName>
                                        </p:attrNameLst>
                                      </p:cBhvr>
                                    </p:animRot>
                                    <p:animRot by="240000">
                                      <p:cBhvr>
                                        <p:cTn id="20" dur="200" fill="hold">
                                          <p:stCondLst>
                                            <p:cond delay="400"/>
                                          </p:stCondLst>
                                        </p:cTn>
                                        <p:tgtEl>
                                          <p:spTgt spid="11"/>
                                        </p:tgtEl>
                                        <p:attrNameLst>
                                          <p:attrName>r</p:attrName>
                                        </p:attrNameLst>
                                      </p:cBhvr>
                                    </p:animRot>
                                    <p:animRot by="-240000">
                                      <p:cBhvr>
                                        <p:cTn id="21" dur="200" fill="hold">
                                          <p:stCondLst>
                                            <p:cond delay="600"/>
                                          </p:stCondLst>
                                        </p:cTn>
                                        <p:tgtEl>
                                          <p:spTgt spid="11"/>
                                        </p:tgtEl>
                                        <p:attrNameLst>
                                          <p:attrName>r</p:attrName>
                                        </p:attrNameLst>
                                      </p:cBhvr>
                                    </p:animRot>
                                    <p:animRot by="120000">
                                      <p:cBhvr>
                                        <p:cTn id="22" dur="200" fill="hold">
                                          <p:stCondLst>
                                            <p:cond delay="800"/>
                                          </p:stCondLst>
                                        </p:cTn>
                                        <p:tgtEl>
                                          <p:spTgt spid="11"/>
                                        </p:tgtEl>
                                        <p:attrNameLst>
                                          <p:attrName>r</p:attrName>
                                        </p:attrNameLst>
                                      </p:cBhvr>
                                    </p:animRot>
                                  </p:childTnLst>
                                </p:cTn>
                              </p:par>
                            </p:childTnLst>
                          </p:cTn>
                        </p:par>
                      </p:childTnLst>
                    </p:cTn>
                  </p:par>
                </p:childTnLst>
              </p:cTn>
              <p:nextCondLst>
                <p:cond evt="onClick" delay="0">
                  <p:tgtEl>
                    <p:spTgt spid="13"/>
                  </p:tgtEl>
                </p:cond>
              </p:nextCondLst>
            </p:seq>
            <p:seq concurrent="1" nextAc="seek">
              <p:cTn id="23" restart="whenNotActive" fill="hold" evtFilter="cancelBubble" nodeType="interactiveSeq">
                <p:stCondLst>
                  <p:cond evt="onClick" delay="0">
                    <p:tgtEl>
                      <p:spTgt spid="14"/>
                    </p:tgtEl>
                  </p:cond>
                </p:stCondLst>
                <p:endSync evt="end" delay="0">
                  <p:rtn val="all"/>
                </p:endSync>
                <p:childTnLst>
                  <p:par>
                    <p:cTn id="24" fill="hold">
                      <p:stCondLst>
                        <p:cond delay="0"/>
                      </p:stCondLst>
                      <p:childTnLst>
                        <p:par>
                          <p:cTn id="25" fill="hold">
                            <p:stCondLst>
                              <p:cond delay="0"/>
                            </p:stCondLst>
                            <p:childTnLst>
                              <p:par>
                                <p:cTn id="26" presetID="32" presetClass="emph" presetSubtype="0" repeatCount="3000" fill="remove" nodeType="clickEffect">
                                  <p:stCondLst>
                                    <p:cond delay="0"/>
                                  </p:stCondLst>
                                  <p:childTnLst>
                                    <p:animRot by="120000">
                                      <p:cBhvr>
                                        <p:cTn id="27" dur="100" fill="hold">
                                          <p:stCondLst>
                                            <p:cond delay="0"/>
                                          </p:stCondLst>
                                        </p:cTn>
                                        <p:tgtEl>
                                          <p:spTgt spid="7"/>
                                        </p:tgtEl>
                                        <p:attrNameLst>
                                          <p:attrName>r</p:attrName>
                                        </p:attrNameLst>
                                      </p:cBhvr>
                                    </p:animRot>
                                    <p:animRot by="-240000">
                                      <p:cBhvr>
                                        <p:cTn id="28" dur="200" fill="hold">
                                          <p:stCondLst>
                                            <p:cond delay="200"/>
                                          </p:stCondLst>
                                        </p:cTn>
                                        <p:tgtEl>
                                          <p:spTgt spid="7"/>
                                        </p:tgtEl>
                                        <p:attrNameLst>
                                          <p:attrName>r</p:attrName>
                                        </p:attrNameLst>
                                      </p:cBhvr>
                                    </p:animRot>
                                    <p:animRot by="240000">
                                      <p:cBhvr>
                                        <p:cTn id="29" dur="200" fill="hold">
                                          <p:stCondLst>
                                            <p:cond delay="400"/>
                                          </p:stCondLst>
                                        </p:cTn>
                                        <p:tgtEl>
                                          <p:spTgt spid="7"/>
                                        </p:tgtEl>
                                        <p:attrNameLst>
                                          <p:attrName>r</p:attrName>
                                        </p:attrNameLst>
                                      </p:cBhvr>
                                    </p:animRot>
                                    <p:animRot by="-240000">
                                      <p:cBhvr>
                                        <p:cTn id="30" dur="200" fill="hold">
                                          <p:stCondLst>
                                            <p:cond delay="600"/>
                                          </p:stCondLst>
                                        </p:cTn>
                                        <p:tgtEl>
                                          <p:spTgt spid="7"/>
                                        </p:tgtEl>
                                        <p:attrNameLst>
                                          <p:attrName>r</p:attrName>
                                        </p:attrNameLst>
                                      </p:cBhvr>
                                    </p:animRot>
                                    <p:animRot by="120000">
                                      <p:cBhvr>
                                        <p:cTn id="31" dur="200" fill="hold">
                                          <p:stCondLst>
                                            <p:cond delay="800"/>
                                          </p:stCondLst>
                                        </p:cTn>
                                        <p:tgtEl>
                                          <p:spTgt spid="7"/>
                                        </p:tgtEl>
                                        <p:attrNameLst>
                                          <p:attrName>r</p:attrName>
                                        </p:attrNameLst>
                                      </p:cBhvr>
                                    </p:animRot>
                                  </p:childTnLst>
                                </p:cTn>
                              </p:par>
                              <p:par>
                                <p:cTn id="32" presetID="32" presetClass="emph" presetSubtype="0" repeatCount="3000" fill="remove" nodeType="withEffect">
                                  <p:stCondLst>
                                    <p:cond delay="0"/>
                                  </p:stCondLst>
                                  <p:childTnLst>
                                    <p:animRot by="120000">
                                      <p:cBhvr>
                                        <p:cTn id="33" dur="100" fill="hold">
                                          <p:stCondLst>
                                            <p:cond delay="0"/>
                                          </p:stCondLst>
                                        </p:cTn>
                                        <p:tgtEl>
                                          <p:spTgt spid="10"/>
                                        </p:tgtEl>
                                        <p:attrNameLst>
                                          <p:attrName>r</p:attrName>
                                        </p:attrNameLst>
                                      </p:cBhvr>
                                    </p:animRot>
                                    <p:animRot by="-240000">
                                      <p:cBhvr>
                                        <p:cTn id="34" dur="200" fill="hold">
                                          <p:stCondLst>
                                            <p:cond delay="200"/>
                                          </p:stCondLst>
                                        </p:cTn>
                                        <p:tgtEl>
                                          <p:spTgt spid="10"/>
                                        </p:tgtEl>
                                        <p:attrNameLst>
                                          <p:attrName>r</p:attrName>
                                        </p:attrNameLst>
                                      </p:cBhvr>
                                    </p:animRot>
                                    <p:animRot by="240000">
                                      <p:cBhvr>
                                        <p:cTn id="35" dur="200" fill="hold">
                                          <p:stCondLst>
                                            <p:cond delay="400"/>
                                          </p:stCondLst>
                                        </p:cTn>
                                        <p:tgtEl>
                                          <p:spTgt spid="10"/>
                                        </p:tgtEl>
                                        <p:attrNameLst>
                                          <p:attrName>r</p:attrName>
                                        </p:attrNameLst>
                                      </p:cBhvr>
                                    </p:animRot>
                                    <p:animRot by="-240000">
                                      <p:cBhvr>
                                        <p:cTn id="36" dur="200" fill="hold">
                                          <p:stCondLst>
                                            <p:cond delay="600"/>
                                          </p:stCondLst>
                                        </p:cTn>
                                        <p:tgtEl>
                                          <p:spTgt spid="10"/>
                                        </p:tgtEl>
                                        <p:attrNameLst>
                                          <p:attrName>r</p:attrName>
                                        </p:attrNameLst>
                                      </p:cBhvr>
                                    </p:animRot>
                                    <p:animRot by="120000">
                                      <p:cBhvr>
                                        <p:cTn id="37" dur="200" fill="hold">
                                          <p:stCondLst>
                                            <p:cond delay="800"/>
                                          </p:stCondLst>
                                        </p:cTn>
                                        <p:tgtEl>
                                          <p:spTgt spid="10"/>
                                        </p:tgtEl>
                                        <p:attrNameLst>
                                          <p:attrName>r</p:attrName>
                                        </p:attrNameLst>
                                      </p:cBhvr>
                                    </p:animRot>
                                  </p:childTnLst>
                                </p:cTn>
                              </p:par>
                            </p:childTnLst>
                          </p:cTn>
                        </p:par>
                      </p:childTnLst>
                    </p:cTn>
                  </p:par>
                </p:childTnLst>
              </p:cTn>
              <p:nextCondLst>
                <p:cond evt="onClick" delay="0">
                  <p:tgtEl>
                    <p:spTgt spid="1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ASSESSMENT</a:t>
            </a:r>
            <a:endParaRPr lang="en-US" dirty="0"/>
          </a:p>
        </p:txBody>
      </p:sp>
      <p:sp>
        <p:nvSpPr>
          <p:cNvPr id="3" name="Text Placeholder 2"/>
          <p:cNvSpPr>
            <a:spLocks noGrp="1"/>
          </p:cNvSpPr>
          <p:nvPr>
            <p:ph type="body" idx="1"/>
          </p:nvPr>
        </p:nvSpPr>
        <p:spPr/>
        <p:txBody>
          <a:bodyPr/>
          <a:lstStyle/>
          <a:p>
            <a:r>
              <a:rPr lang="en-US" smtClean="0"/>
              <a:t>Have a photo</a:t>
            </a:r>
            <a:endParaRPr lang="en-US" dirty="0"/>
          </a:p>
        </p:txBody>
      </p:sp>
      <p:sp>
        <p:nvSpPr>
          <p:cNvPr id="14" name="Content Placeholder 13"/>
          <p:cNvSpPr>
            <a:spLocks noGrp="1"/>
          </p:cNvSpPr>
          <p:nvPr>
            <p:ph sz="half" idx="2"/>
          </p:nvPr>
        </p:nvSpPr>
        <p:spPr/>
        <p:txBody>
          <a:bodyPr/>
          <a:lstStyle/>
          <a:p>
            <a:pPr>
              <a:buNone/>
            </a:pPr>
            <a:r>
              <a:rPr lang="en-US" dirty="0" smtClean="0"/>
              <a:t>	The students will have to click on the tool of composition to match the photo. Maybe a drag and drop???</a:t>
            </a:r>
            <a:endParaRPr lang="en-US" dirty="0"/>
          </a:p>
        </p:txBody>
      </p:sp>
      <p:sp>
        <p:nvSpPr>
          <p:cNvPr id="15" name="Text Placeholder 14"/>
          <p:cNvSpPr>
            <a:spLocks noGrp="1"/>
          </p:cNvSpPr>
          <p:nvPr>
            <p:ph type="body" sz="quarter" idx="3"/>
          </p:nvPr>
        </p:nvSpPr>
        <p:spPr/>
        <p:txBody>
          <a:bodyPr/>
          <a:lstStyle/>
          <a:p>
            <a:endParaRPr lang="en-US"/>
          </a:p>
        </p:txBody>
      </p:sp>
      <p:sp>
        <p:nvSpPr>
          <p:cNvPr id="16" name="Content Placeholder 15"/>
          <p:cNvSpPr>
            <a:spLocks noGrp="1"/>
          </p:cNvSpPr>
          <p:nvPr>
            <p:ph sz="quarter" idx="4"/>
          </p:nvPr>
        </p:nvSpPr>
        <p:spPr/>
        <p:txBody>
          <a:bodyPr/>
          <a:lstStyle/>
          <a:p>
            <a:endParaRPr lang="en-US"/>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dirty="0" smtClean="0"/>
              <a:t>TABLE OF CONTENTS</a:t>
            </a:r>
            <a:endParaRPr lang="en-US" dirty="0"/>
          </a:p>
        </p:txBody>
      </p:sp>
      <p:sp>
        <p:nvSpPr>
          <p:cNvPr id="10" name="Content Placeholder 9"/>
          <p:cNvSpPr>
            <a:spLocks noGrp="1"/>
          </p:cNvSpPr>
          <p:nvPr>
            <p:ph sz="half" idx="2"/>
          </p:nvPr>
        </p:nvSpPr>
        <p:spPr/>
        <p:txBody>
          <a:bodyPr>
            <a:noAutofit/>
          </a:bodyPr>
          <a:lstStyle/>
          <a:p>
            <a:pPr marL="0" indent="0" algn="ctr">
              <a:buNone/>
            </a:pPr>
            <a:r>
              <a:rPr lang="en-US" sz="2200" dirty="0" smtClean="0"/>
              <a:t>You </a:t>
            </a:r>
            <a:r>
              <a:rPr lang="en-US" sz="2200" dirty="0"/>
              <a:t>can use the links to the right to jump to tools  </a:t>
            </a:r>
            <a:endParaRPr lang="en-US" sz="2200" dirty="0" smtClean="0"/>
          </a:p>
          <a:p>
            <a:pPr marL="0" indent="0" algn="ctr">
              <a:buNone/>
            </a:pPr>
            <a:endParaRPr lang="en-US" sz="2200" dirty="0" smtClean="0"/>
          </a:p>
          <a:p>
            <a:pPr marL="0" indent="0" algn="ctr">
              <a:buNone/>
            </a:pPr>
            <a:r>
              <a:rPr lang="en-US" sz="2200" b="1" dirty="0" smtClean="0"/>
              <a:t>OR </a:t>
            </a:r>
          </a:p>
          <a:p>
            <a:pPr marL="0" indent="0" algn="ctr">
              <a:buNone/>
            </a:pPr>
            <a:endParaRPr lang="en-US" sz="2200" dirty="0" smtClean="0"/>
          </a:p>
          <a:p>
            <a:pPr marL="0" indent="0" algn="ctr">
              <a:buNone/>
            </a:pPr>
            <a:r>
              <a:rPr lang="en-US" sz="2200" dirty="0"/>
              <a:t>Y</a:t>
            </a:r>
            <a:r>
              <a:rPr lang="en-US" sz="2200" dirty="0" smtClean="0"/>
              <a:t>ou </a:t>
            </a:r>
            <a:r>
              <a:rPr lang="en-US" sz="2200" dirty="0"/>
              <a:t>can navigate through </a:t>
            </a:r>
            <a:r>
              <a:rPr lang="en-US" sz="2200" dirty="0" smtClean="0"/>
              <a:t>the instruction using </a:t>
            </a:r>
            <a:r>
              <a:rPr lang="en-US" sz="2200" dirty="0"/>
              <a:t>the arrows below. </a:t>
            </a:r>
            <a:endParaRPr lang="en-US" sz="2200" dirty="0" smtClean="0"/>
          </a:p>
          <a:p>
            <a:pPr marL="0" indent="0">
              <a:buNone/>
            </a:pPr>
            <a:endParaRPr lang="en-US" sz="2200" dirty="0"/>
          </a:p>
          <a:p>
            <a:pPr marL="0" indent="0">
              <a:buNone/>
            </a:pPr>
            <a:r>
              <a:rPr lang="en-US" sz="2200" dirty="0" smtClean="0"/>
              <a:t>To </a:t>
            </a:r>
            <a:r>
              <a:rPr lang="en-US" sz="2200" dirty="0"/>
              <a:t>return to this page at any time, click the home button.</a:t>
            </a:r>
          </a:p>
        </p:txBody>
      </p:sp>
      <p:sp>
        <p:nvSpPr>
          <p:cNvPr id="9" name="Content Placeholder 8"/>
          <p:cNvSpPr>
            <a:spLocks noGrp="1"/>
          </p:cNvSpPr>
          <p:nvPr>
            <p:ph sz="quarter" idx="4"/>
          </p:nvPr>
        </p:nvSpPr>
        <p:spPr/>
        <p:txBody>
          <a:bodyPr/>
          <a:lstStyle/>
          <a:p>
            <a:pPr>
              <a:buNone/>
            </a:pPr>
            <a:r>
              <a:rPr lang="en-US" dirty="0" smtClean="0">
                <a:hlinkClick r:id="rId2" action="ppaction://hlinksldjump"/>
              </a:rPr>
              <a:t>Purpose</a:t>
            </a:r>
            <a:endParaRPr lang="en-US" dirty="0" smtClean="0"/>
          </a:p>
          <a:p>
            <a:pPr>
              <a:buNone/>
            </a:pPr>
            <a:r>
              <a:rPr lang="en-US" dirty="0" smtClean="0">
                <a:hlinkClick r:id="rId3" action="ppaction://hlinksldjump"/>
              </a:rPr>
              <a:t>Walk the Scene</a:t>
            </a:r>
            <a:endParaRPr lang="en-US" dirty="0" smtClean="0"/>
          </a:p>
          <a:p>
            <a:pPr>
              <a:buNone/>
            </a:pPr>
            <a:r>
              <a:rPr lang="en-US" dirty="0" smtClean="0">
                <a:hlinkClick r:id="rId4" action="ppaction://hlinksldjump"/>
              </a:rPr>
              <a:t>Perspective</a:t>
            </a:r>
            <a:endParaRPr lang="en-US" dirty="0" smtClean="0"/>
          </a:p>
          <a:p>
            <a:pPr>
              <a:buNone/>
            </a:pPr>
            <a:r>
              <a:rPr lang="en-US" dirty="0" smtClean="0">
                <a:hlinkClick r:id="rId5" action="ppaction://hlinksldjump"/>
              </a:rPr>
              <a:t>Lines</a:t>
            </a:r>
            <a:endParaRPr lang="en-US" dirty="0" smtClean="0"/>
          </a:p>
          <a:p>
            <a:pPr>
              <a:buNone/>
            </a:pPr>
            <a:r>
              <a:rPr lang="en-US" dirty="0" smtClean="0">
                <a:hlinkClick r:id="rId6" action="ppaction://hlinksldjump"/>
              </a:rPr>
              <a:t>Montony</a:t>
            </a:r>
            <a:endParaRPr lang="en-US" dirty="0" smtClean="0"/>
          </a:p>
          <a:p>
            <a:pPr>
              <a:buNone/>
            </a:pPr>
            <a:r>
              <a:rPr lang="en-US" dirty="0" smtClean="0">
                <a:hlinkClick r:id="rId7" action="ppaction://hlinksldjump"/>
              </a:rPr>
              <a:t>Framing</a:t>
            </a:r>
            <a:endParaRPr lang="en-US" dirty="0" smtClean="0"/>
          </a:p>
          <a:p>
            <a:pPr>
              <a:buNone/>
            </a:pPr>
            <a:r>
              <a:rPr lang="en-US" dirty="0" smtClean="0">
                <a:hlinkClick r:id="rId8" action="ppaction://hlinksldjump"/>
              </a:rPr>
              <a:t>Rule of Thirds</a:t>
            </a:r>
            <a:endParaRPr lang="en-US" dirty="0" smtClean="0"/>
          </a:p>
          <a:p>
            <a:pPr>
              <a:buNone/>
            </a:pPr>
            <a:r>
              <a:rPr lang="en-US" dirty="0" smtClean="0">
                <a:hlinkClick r:id="rId9" action="ppaction://hlinksldjump"/>
              </a:rPr>
              <a:t>Balance and Symmetry</a:t>
            </a:r>
            <a:endParaRPr lang="en-US" dirty="0" smtClean="0"/>
          </a:p>
          <a:p>
            <a:pPr>
              <a:buNone/>
            </a:pPr>
            <a:endParaRPr lang="en-US" dirty="0"/>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a:t>
            </a:r>
            <a:endParaRPr lang="en-US" dirty="0"/>
          </a:p>
        </p:txBody>
      </p:sp>
      <p:sp>
        <p:nvSpPr>
          <p:cNvPr id="4" name="Content Placeholder 3"/>
          <p:cNvSpPr>
            <a:spLocks noGrp="1"/>
          </p:cNvSpPr>
          <p:nvPr>
            <p:ph sz="half" idx="2"/>
          </p:nvPr>
        </p:nvSpPr>
        <p:spPr/>
        <p:txBody>
          <a:bodyPr>
            <a:normAutofit fontScale="85000" lnSpcReduction="10000"/>
          </a:bodyPr>
          <a:lstStyle/>
          <a:p>
            <a:pPr marL="0" indent="0">
              <a:buNone/>
            </a:pPr>
            <a:r>
              <a:rPr lang="en-US" dirty="0" smtClean="0"/>
              <a:t>It is important to have a goal in mind. Most of the time, the scene itself will inspire that goal but if you know why you are taking the picture and are consciously aware of that purpose, you will be able to focus on what needs to be done to achieve that purpose in the best way possible. </a:t>
            </a:r>
          </a:p>
          <a:p>
            <a:pPr marL="0" indent="0">
              <a:buNone/>
            </a:pPr>
            <a:endParaRPr lang="en-US" dirty="0"/>
          </a:p>
          <a:p>
            <a:pPr marL="0" indent="0">
              <a:buNone/>
            </a:pPr>
            <a:r>
              <a:rPr lang="en-US" dirty="0" smtClean="0"/>
              <a:t>In the end, not only will your photograph have meaning, it will be a piece of art or serve a purpose and not just be another picture. </a:t>
            </a:r>
            <a:endParaRPr lang="en-US" dirty="0"/>
          </a:p>
        </p:txBody>
      </p:sp>
      <p:pic>
        <p:nvPicPr>
          <p:cNvPr id="7" name="Content Placeholder 6" descr="danilion apple 2x3.JPG"/>
          <p:cNvPicPr>
            <a:picLocks noGrp="1" noChangeAspect="1"/>
          </p:cNvPicPr>
          <p:nvPr>
            <p:ph sz="quarter" idx="4"/>
          </p:nvPr>
        </p:nvPicPr>
        <p:blipFill>
          <a:blip r:embed="rId2"/>
          <a:srcRect l="-14510" r="-14510"/>
          <a:stretch>
            <a:fillRect/>
          </a:stretch>
        </p:blipFill>
        <p:spPr/>
      </p:pic>
      <p:sp>
        <p:nvSpPr>
          <p:cNvPr id="5" name="Action Button: Home 4">
            <a:hlinkClick r:id="rId3" action="ppaction://hlinksldjump" highlightClick="1"/>
          </p:cNvPr>
          <p:cNvSpPr/>
          <p:nvPr/>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Walk the Scene</a:t>
            </a:r>
            <a:endParaRPr lang="en-US" dirty="0"/>
          </a:p>
        </p:txBody>
      </p:sp>
      <p:sp>
        <p:nvSpPr>
          <p:cNvPr id="4" name="Content Placeholder 3"/>
          <p:cNvSpPr>
            <a:spLocks noGrp="1"/>
          </p:cNvSpPr>
          <p:nvPr>
            <p:ph sz="quarter" idx="13"/>
          </p:nvPr>
        </p:nvSpPr>
        <p:spPr/>
        <p:txBody>
          <a:bodyPr/>
          <a:lstStyle/>
          <a:p>
            <a:r>
              <a:rPr lang="en-US" dirty="0" smtClean="0"/>
              <a:t>This could be a video about how to walk a scene. Show the viewfinder, etc.</a:t>
            </a:r>
            <a:endParaRPr lang="en-US" dirty="0"/>
          </a:p>
        </p:txBody>
      </p:sp>
      <p:sp>
        <p:nvSpPr>
          <p:cNvPr id="7" name="Media Placeholder 6"/>
          <p:cNvSpPr>
            <a:spLocks noGrp="1"/>
          </p:cNvSpPr>
          <p:nvPr>
            <p:ph type="media" sz="quarter" idx="14"/>
          </p:nvPr>
        </p:nvSpPr>
        <p:spPr>
          <a:xfrm>
            <a:off x="4581525" y="1524000"/>
            <a:ext cx="4105275" cy="3884550"/>
          </a:xfrm>
        </p:spPr>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PERSPECTIVE</a:t>
            </a:r>
            <a:endParaRPr lang="en-US" dirty="0"/>
          </a:p>
        </p:txBody>
      </p:sp>
      <p:sp>
        <p:nvSpPr>
          <p:cNvPr id="8" name="Choose your perspective text"/>
          <p:cNvSpPr txBox="1">
            <a:spLocks noGrp="1"/>
          </p:cNvSpPr>
          <p:nvPr>
            <p:ph sz="half" idx="2"/>
          </p:nvPr>
        </p:nvSpPr>
        <p:spPr>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sz="1600" dirty="0" smtClean="0"/>
              <a:t>Choose Your Perspective – </a:t>
            </a:r>
          </a:p>
          <a:p>
            <a:r>
              <a:rPr lang="en-US" sz="1600" dirty="0" smtClean="0"/>
              <a:t>As mentioned in the two previous tools, perspective can completely change your photograph. It can add depth to your image and it can generate emotion. </a:t>
            </a:r>
          </a:p>
          <a:p>
            <a:endParaRPr lang="en-US" sz="1600" dirty="0"/>
          </a:p>
          <a:p>
            <a:r>
              <a:rPr lang="en-US" sz="1600" dirty="0" smtClean="0"/>
              <a:t>For example, a low close perspective on a subject can make it look large, intimidating, or masculine. A high wide perspective can make a scene or object seem distant, insignificant and/or small.</a:t>
            </a:r>
            <a:endParaRPr lang="en-US" sz="1600" dirty="0"/>
          </a:p>
        </p:txBody>
      </p:sp>
      <p:sp>
        <p:nvSpPr>
          <p:cNvPr id="7" name="Content Placeholder 6"/>
          <p:cNvSpPr>
            <a:spLocks noGrp="1"/>
          </p:cNvSpPr>
          <p:nvPr>
            <p:ph sz="quarter" idx="4"/>
          </p:nvPr>
        </p:nvSpPr>
        <p:spPr/>
        <p:txBody>
          <a:bodyPr/>
          <a:lstStyle/>
          <a:p>
            <a:endParaRPr lang="en-US"/>
          </a:p>
        </p:txBody>
      </p:sp>
      <p:sp>
        <p:nvSpPr>
          <p:cNvPr id="5" name="Action Button: Home 4">
            <a:hlinkClick r:id="rId2" action="ppaction://hlinksldjump" highlightClick="1"/>
          </p:cNvPr>
          <p:cNvSpPr/>
          <p:nvPr/>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336428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
        <p:nvSpPr>
          <p:cNvPr id="5" name="Text Placeholder 4"/>
          <p:cNvSpPr>
            <a:spLocks noGrp="1"/>
          </p:cNvSpPr>
          <p:nvPr>
            <p:ph type="body"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sp>
        <p:nvSpPr>
          <p:cNvPr id="7" name="Action Button: Forward or Next 6">
            <a:hlinkClick r:id="" action="ppaction://hlinkshowjump?jump=nextslide" highlightClick="1"/>
          </p:cNvPr>
          <p:cNvSpPr/>
          <p:nvPr/>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3058946"/>
      </p:ext>
    </p:extLst>
  </p:cSld>
  <p:clrMapOvr>
    <a:masterClrMapping/>
  </p:clrMapOvr>
  <p:transition advClick="0" advTm="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4731"/>
            <a:ext cx="7208378" cy="637122"/>
          </a:xfrm>
        </p:spPr>
        <p:txBody>
          <a:bodyPr>
            <a:normAutofit fontScale="90000"/>
          </a:bodyPr>
          <a:lstStyle/>
          <a:p>
            <a:r>
              <a:rPr lang="en-US" dirty="0"/>
              <a:t>PERSPECTIVE: YOUR TURN!</a:t>
            </a:r>
          </a:p>
        </p:txBody>
      </p:sp>
      <p:pic>
        <p:nvPicPr>
          <p:cNvPr id="8" name="Camera pic"/>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519951" y="1659545"/>
            <a:ext cx="6085816" cy="4459243"/>
          </a:xfrm>
        </p:spPr>
      </p:pic>
      <p:sp>
        <p:nvSpPr>
          <p:cNvPr id="6" name="Reset shape"/>
          <p:cNvSpPr/>
          <p:nvPr/>
        </p:nvSpPr>
        <p:spPr>
          <a:xfrm>
            <a:off x="1519951" y="2325305"/>
            <a:ext cx="1203385" cy="470020"/>
          </a:xfrm>
          <a:prstGeom prst="wedgeEllipseCallout">
            <a:avLst>
              <a:gd name="adj1" fmla="val 45423"/>
              <a:gd name="adj2" fmla="val 9068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hlinkClick r:id="" action="ppaction://hlinkshowjump?jump=previousslide"/>
              </a:rPr>
              <a:t>Reset</a:t>
            </a:r>
            <a:endParaRPr lang="en-US" dirty="0"/>
          </a:p>
        </p:txBody>
      </p:sp>
      <p:sp>
        <p:nvSpPr>
          <p:cNvPr id="3" name="Text Placeholder 2"/>
          <p:cNvSpPr>
            <a:spLocks noGrp="1"/>
          </p:cNvSpPr>
          <p:nvPr>
            <p:ph type="body" idx="1"/>
          </p:nvPr>
        </p:nvSpPr>
        <p:spPr>
          <a:xfrm>
            <a:off x="457200" y="777672"/>
            <a:ext cx="8229600" cy="486146"/>
          </a:xfrm>
        </p:spPr>
        <p:txBody>
          <a:bodyPr>
            <a:normAutofit lnSpcReduction="10000"/>
          </a:bodyPr>
          <a:lstStyle/>
          <a:p>
            <a:pPr lvl="0">
              <a:spcBef>
                <a:spcPts val="0"/>
              </a:spcBef>
            </a:pPr>
            <a:r>
              <a:rPr lang="en-US" sz="1400" b="0" dirty="0">
                <a:solidFill>
                  <a:srgbClr val="2F2B20"/>
                </a:solidFill>
              </a:rPr>
              <a:t>I</a:t>
            </a:r>
            <a:r>
              <a:rPr lang="en-US" sz="1400" b="0" dirty="0" smtClean="0">
                <a:solidFill>
                  <a:srgbClr val="2F2B20"/>
                </a:solidFill>
              </a:rPr>
              <a:t>f </a:t>
            </a:r>
            <a:r>
              <a:rPr lang="en-US" sz="1400" b="0" dirty="0">
                <a:solidFill>
                  <a:srgbClr val="2F2B20"/>
                </a:solidFill>
              </a:rPr>
              <a:t>you wanted to portray isolation and </a:t>
            </a:r>
            <a:r>
              <a:rPr lang="en-US" sz="1400" b="0" dirty="0" smtClean="0">
                <a:solidFill>
                  <a:srgbClr val="2F2B20"/>
                </a:solidFill>
              </a:rPr>
              <a:t>solitude and to direct attention to a main subject; </a:t>
            </a:r>
            <a:r>
              <a:rPr lang="en-US" sz="1400" b="0" dirty="0">
                <a:solidFill>
                  <a:srgbClr val="2F2B20"/>
                </a:solidFill>
              </a:rPr>
              <a:t>what perspective </a:t>
            </a:r>
            <a:r>
              <a:rPr lang="en-US" sz="1400" b="0" dirty="0" smtClean="0">
                <a:solidFill>
                  <a:srgbClr val="2F2B20"/>
                </a:solidFill>
              </a:rPr>
              <a:t>from this scene would </a:t>
            </a:r>
            <a:r>
              <a:rPr lang="en-US" sz="1400" b="0" dirty="0">
                <a:solidFill>
                  <a:srgbClr val="2F2B20"/>
                </a:solidFill>
              </a:rPr>
              <a:t>you choose? </a:t>
            </a:r>
          </a:p>
        </p:txBody>
      </p:sp>
      <p:sp>
        <p:nvSpPr>
          <p:cNvPr id="5" name="Text Placeholder 4"/>
          <p:cNvSpPr>
            <a:spLocks noGrp="1"/>
          </p:cNvSpPr>
          <p:nvPr>
            <p:ph type="body" sz="quarter" idx="3"/>
          </p:nvPr>
        </p:nvSpPr>
        <p:spPr>
          <a:xfrm>
            <a:off x="457200" y="1279946"/>
            <a:ext cx="8229600" cy="531762"/>
          </a:xfrm>
        </p:spPr>
        <p:txBody>
          <a:bodyPr>
            <a:normAutofit/>
          </a:bodyPr>
          <a:lstStyle/>
          <a:p>
            <a:pPr lvl="0">
              <a:spcBef>
                <a:spcPts val="0"/>
              </a:spcBef>
            </a:pPr>
            <a:r>
              <a:rPr lang="en-US" sz="1200" b="0" dirty="0">
                <a:solidFill>
                  <a:srgbClr val="2F2B20"/>
                </a:solidFill>
              </a:rPr>
              <a:t>Mouse over the scene </a:t>
            </a:r>
            <a:r>
              <a:rPr lang="en-US" sz="1200" b="0" dirty="0" smtClean="0">
                <a:solidFill>
                  <a:srgbClr val="2F2B20"/>
                </a:solidFill>
              </a:rPr>
              <a:t>then </a:t>
            </a:r>
            <a:r>
              <a:rPr lang="en-US" sz="1200" b="0" dirty="0">
                <a:solidFill>
                  <a:srgbClr val="2F2B20"/>
                </a:solidFill>
              </a:rPr>
              <a:t>click </a:t>
            </a:r>
            <a:r>
              <a:rPr lang="en-US" sz="1200" b="0" dirty="0" smtClean="0">
                <a:solidFill>
                  <a:srgbClr val="2F2B20"/>
                </a:solidFill>
              </a:rPr>
              <a:t>to zoom to the perspective of your choice. To go </a:t>
            </a:r>
            <a:r>
              <a:rPr lang="en-US" sz="1200" b="0" dirty="0">
                <a:solidFill>
                  <a:srgbClr val="2F2B20"/>
                </a:solidFill>
              </a:rPr>
              <a:t>back to the original scene, </a:t>
            </a:r>
            <a:r>
              <a:rPr lang="en-US" sz="1200" b="0" dirty="0" smtClean="0">
                <a:solidFill>
                  <a:srgbClr val="2F2B20"/>
                </a:solidFill>
              </a:rPr>
              <a:t>click reset. When you are ready, take the picture to see if you chose the correct perspective. </a:t>
            </a:r>
            <a:endParaRPr lang="en-US" sz="1200" b="0" dirty="0">
              <a:solidFill>
                <a:srgbClr val="2F2B20"/>
              </a:solidFill>
            </a:endParaRPr>
          </a:p>
        </p:txBody>
      </p:sp>
      <p:pic>
        <p:nvPicPr>
          <p:cNvPr id="10" name="Sample Pict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6108" y="3603088"/>
            <a:ext cx="2493003" cy="166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he big pic shape">
            <a:hlinkHover r:id="" action="ppaction://noaction" highlightClick="1">
              <a:snd r:embed="rId5" name="click.wav"/>
            </a:hlinkHover>
          </p:cNvPr>
          <p:cNvSpPr/>
          <p:nvPr/>
        </p:nvSpPr>
        <p:spPr>
          <a:xfrm>
            <a:off x="2726108" y="3601437"/>
            <a:ext cx="2493003" cy="1659926"/>
          </a:xfrm>
          <a:prstGeom prst="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lose up shape">
            <a:hlinkHover r:id="" action="ppaction://noaction" highlightClick="1">
              <a:snd r:embed="rId5" name="click.wav"/>
            </a:hlinkHover>
          </p:cNvPr>
          <p:cNvSpPr/>
          <p:nvPr/>
        </p:nvSpPr>
        <p:spPr>
          <a:xfrm>
            <a:off x="3413353" y="4163805"/>
            <a:ext cx="599130" cy="398383"/>
          </a:xfrm>
          <a:prstGeom prst="rect">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lation shape">
            <a:hlinkHover r:id="" action="ppaction://noaction" highlightClick="1">
              <a:snd r:embed="rId5" name="click.wav"/>
            </a:hlinkHover>
          </p:cNvPr>
          <p:cNvSpPr/>
          <p:nvPr/>
        </p:nvSpPr>
        <p:spPr>
          <a:xfrm>
            <a:off x="4218392" y="4545096"/>
            <a:ext cx="995956" cy="721031"/>
          </a:xfrm>
          <a:prstGeom prst="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Isolation take"/>
          <p:cNvSpPr/>
          <p:nvPr/>
        </p:nvSpPr>
        <p:spPr>
          <a:xfrm>
            <a:off x="6392253" y="1828795"/>
            <a:ext cx="1401511" cy="731520"/>
          </a:xfrm>
          <a:prstGeom prst="wedgeEllipseCallout">
            <a:avLst>
              <a:gd name="adj1" fmla="val -29988"/>
              <a:gd name="adj2" fmla="val 7361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Take picture</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1030" name="Isolation pi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23336" y="3603088"/>
            <a:ext cx="2495775" cy="165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Isolation text"/>
          <p:cNvSpPr txBox="1">
            <a:spLocks/>
          </p:cNvSpPr>
          <p:nvPr/>
        </p:nvSpPr>
        <p:spPr>
          <a:xfrm>
            <a:off x="2025353" y="5922236"/>
            <a:ext cx="5204389" cy="581114"/>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b="1" dirty="0" smtClean="0"/>
              <a:t>Correct! </a:t>
            </a:r>
            <a:r>
              <a:rPr lang="en-US" sz="1100" dirty="0" smtClean="0"/>
              <a:t>This perspective portrays isolation and solitude. The simplicity in this type of perspective can be very appealing because it draws the viewer’s attention to a particular object. </a:t>
            </a:r>
            <a:endParaRPr lang="en-US" sz="1100" dirty="0"/>
          </a:p>
        </p:txBody>
      </p:sp>
      <p:sp>
        <p:nvSpPr>
          <p:cNvPr id="14" name="Close up take"/>
          <p:cNvSpPr/>
          <p:nvPr/>
        </p:nvSpPr>
        <p:spPr>
          <a:xfrm>
            <a:off x="6392253" y="1828795"/>
            <a:ext cx="1401511" cy="731520"/>
          </a:xfrm>
          <a:prstGeom prst="wedgeEllipseCallout">
            <a:avLst>
              <a:gd name="adj1" fmla="val -28760"/>
              <a:gd name="adj2" fmla="val 7184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Take picture</a:t>
            </a:r>
            <a:endParaRPr lang="en-US" dirty="0"/>
          </a:p>
        </p:txBody>
      </p:sp>
      <p:sp>
        <p:nvSpPr>
          <p:cNvPr id="7" name="Close up text"/>
          <p:cNvSpPr txBox="1"/>
          <p:nvPr/>
        </p:nvSpPr>
        <p:spPr>
          <a:xfrm>
            <a:off x="2025353" y="5922233"/>
            <a:ext cx="5127477" cy="769441"/>
          </a:xfrm>
          <a:prstGeom prst="rect">
            <a:avLst/>
          </a:prstGeom>
          <a:noFill/>
        </p:spPr>
        <p:txBody>
          <a:bodyPr wrap="square" rtlCol="0">
            <a:spAutoFit/>
          </a:bodyPr>
          <a:lstStyle/>
          <a:p>
            <a:r>
              <a:rPr lang="en-US" sz="1100" b="1" dirty="0" smtClean="0"/>
              <a:t>Incorrect! </a:t>
            </a:r>
            <a:r>
              <a:rPr lang="en-US" sz="1100" dirty="0" smtClean="0"/>
              <a:t>Although, this </a:t>
            </a:r>
            <a:r>
              <a:rPr lang="en-US" sz="1100" dirty="0"/>
              <a:t>perspective </a:t>
            </a:r>
            <a:r>
              <a:rPr lang="en-US" sz="1100" dirty="0" smtClean="0"/>
              <a:t>directs </a:t>
            </a:r>
            <a:r>
              <a:rPr lang="en-US" sz="1100" dirty="0"/>
              <a:t>the attention </a:t>
            </a:r>
            <a:r>
              <a:rPr lang="en-US" sz="1100" dirty="0" smtClean="0"/>
              <a:t>to </a:t>
            </a:r>
            <a:r>
              <a:rPr lang="en-US" sz="1100" dirty="0"/>
              <a:t>the main </a:t>
            </a:r>
            <a:r>
              <a:rPr lang="en-US" sz="1100" dirty="0" smtClean="0"/>
              <a:t>subject, it </a:t>
            </a:r>
            <a:r>
              <a:rPr lang="en-US" sz="1100" dirty="0"/>
              <a:t>still gives the viewer </a:t>
            </a:r>
            <a:r>
              <a:rPr lang="en-US" sz="1100" dirty="0" smtClean="0"/>
              <a:t>an idea </a:t>
            </a:r>
            <a:r>
              <a:rPr lang="en-US" sz="1100" dirty="0"/>
              <a:t>of the </a:t>
            </a:r>
            <a:r>
              <a:rPr lang="en-US" sz="1100" dirty="0" smtClean="0"/>
              <a:t>subject’s </a:t>
            </a:r>
            <a:r>
              <a:rPr lang="en-US" sz="1100" dirty="0"/>
              <a:t>surroundings and </a:t>
            </a:r>
            <a:r>
              <a:rPr lang="en-US" sz="1100" dirty="0" smtClean="0"/>
              <a:t>location. </a:t>
            </a:r>
            <a:r>
              <a:rPr lang="en-US" sz="1100" dirty="0"/>
              <a:t>T</a:t>
            </a:r>
            <a:r>
              <a:rPr lang="en-US" sz="1100" dirty="0" smtClean="0"/>
              <a:t>his perspective can serve many </a:t>
            </a:r>
            <a:r>
              <a:rPr lang="en-US" sz="1100" smtClean="0"/>
              <a:t>purposes but </a:t>
            </a:r>
            <a:r>
              <a:rPr lang="en-US" sz="1100" dirty="0" smtClean="0"/>
              <a:t>it doesn’t portray the isolation and solitude we are </a:t>
            </a:r>
            <a:r>
              <a:rPr lang="en-US" sz="1100" smtClean="0"/>
              <a:t>looking for.</a:t>
            </a:r>
            <a:endParaRPr lang="en-US" sz="1100" dirty="0"/>
          </a:p>
        </p:txBody>
      </p:sp>
      <p:pic>
        <p:nvPicPr>
          <p:cNvPr id="1029" name="Close up pi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30159" y="3603088"/>
            <a:ext cx="2488952" cy="165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The big pic tak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1460" y="1820249"/>
            <a:ext cx="1500187"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he big picture text"/>
          <p:cNvSpPr txBox="1"/>
          <p:nvPr/>
        </p:nvSpPr>
        <p:spPr>
          <a:xfrm>
            <a:off x="2027637" y="5930780"/>
            <a:ext cx="5031187" cy="769441"/>
          </a:xfrm>
          <a:prstGeom prst="rect">
            <a:avLst/>
          </a:prstGeom>
          <a:noFill/>
        </p:spPr>
        <p:txBody>
          <a:bodyPr wrap="square" rtlCol="0">
            <a:spAutoFit/>
          </a:bodyPr>
          <a:lstStyle/>
          <a:p>
            <a:r>
              <a:rPr lang="en-US" sz="1100" b="1" dirty="0" smtClean="0"/>
              <a:t>Incorrect! </a:t>
            </a:r>
            <a:r>
              <a:rPr lang="en-US" sz="1100" dirty="0" smtClean="0"/>
              <a:t>This </a:t>
            </a:r>
            <a:r>
              <a:rPr lang="en-US" sz="1100" dirty="0"/>
              <a:t>perspective is a broad one. It’s the “big picture.” It can be used for landscapes, abstracts, or pictures that tell a story. </a:t>
            </a:r>
            <a:r>
              <a:rPr lang="en-US" sz="1100" dirty="0" smtClean="0"/>
              <a:t>There is not an isolated subject in this perspective and the attention isn’t directed to one main subject.  </a:t>
            </a:r>
            <a:endParaRPr lang="en-US" sz="1100" dirty="0"/>
          </a:p>
        </p:txBody>
      </p:sp>
      <p:pic>
        <p:nvPicPr>
          <p:cNvPr id="1028" name="The big pic pic"/>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23336" y="3603088"/>
            <a:ext cx="2491012" cy="165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Action Button: Forward or Next 19">
            <a:hlinkClick r:id="" action="ppaction://hlinkshowjump?jump=nextslide" highlightClick="1"/>
          </p:cNvPr>
          <p:cNvSpPr/>
          <p:nvPr/>
        </p:nvSpPr>
        <p:spPr>
          <a:xfrm>
            <a:off x="8559801" y="6320117"/>
            <a:ext cx="494553" cy="469712"/>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363559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9" restart="whenNotActive" fill="hold" evtFilter="cancelBubble" nodeType="interactiveSeq">
                <p:stCondLst>
                  <p:cond evt="onClick" delay="0">
                    <p:tgtEl>
                      <p:spTgt spid="9"/>
                    </p:tgtEl>
                  </p:cond>
                </p:stCondLst>
                <p:endSync evt="end" delay="0">
                  <p:rtn val="all"/>
                </p:endSync>
                <p:childTnLst>
                  <p:par>
                    <p:cTn id="10" fill="hold">
                      <p:stCondLst>
                        <p:cond delay="0"/>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childTnLst>
                                  <p:subTnLst>
                                    <p:audio>
                                      <p:cMediaNode>
                                        <p:cTn display="0" masterRel="sameClick">
                                          <p:stCondLst>
                                            <p:cond evt="begin" delay="0">
                                              <p:tn val="12"/>
                                            </p:cond>
                                          </p:stCondLst>
                                          <p:endCondLst>
                                            <p:cond evt="onStopAudio" delay="0">
                                              <p:tgtEl>
                                                <p:sldTgt/>
                                              </p:tgtEl>
                                            </p:cond>
                                          </p:endCondLst>
                                        </p:cTn>
                                        <p:tgtEl>
                                          <p:sndTgt r:embed="rId2" name="camera.wav"/>
                                        </p:tgtEl>
                                      </p:cMediaNode>
                                    </p:audio>
                                  </p:sub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21" restart="whenNotActive" fill="hold" evtFilter="cancelBubble" nodeType="interactiveSeq">
                <p:stCondLst>
                  <p:cond evt="onClick" delay="0">
                    <p:tgtEl>
                      <p:spTgt spid="14"/>
                    </p:tgtEl>
                  </p:cond>
                </p:stCondLst>
                <p:endSync evt="end" delay="0">
                  <p:rtn val="all"/>
                </p:endSync>
                <p:childTnLst>
                  <p:par>
                    <p:cTn id="22" fill="hold">
                      <p:stCondLst>
                        <p:cond delay="0"/>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childTnLst>
              </p:cTn>
              <p:nextCondLst>
                <p:cond evt="onClick" delay="0">
                  <p:tgtEl>
                    <p:spTgt spid="14"/>
                  </p:tgtEl>
                </p:cond>
              </p:nextCondLst>
            </p:seq>
            <p:seq concurrent="1" nextAc="seek">
              <p:cTn id="26" restart="whenNotActive" fill="hold" evtFilter="cancelBubble" nodeType="interactiveSeq">
                <p:stCondLst>
                  <p:cond evt="onClick" delay="0">
                    <p:tgtEl>
                      <p:spTgt spid="11"/>
                    </p:tgtEl>
                  </p:cond>
                </p:stCondLst>
                <p:endSync evt="end" delay="0">
                  <p:rtn val="all"/>
                </p:endSync>
                <p:childTnLst>
                  <p:par>
                    <p:cTn id="27" fill="hold">
                      <p:stCondLst>
                        <p:cond delay="0"/>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6"/>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seq concurrent="1" nextAc="seek">
              <p:cTn id="33" restart="whenNotActive" fill="hold" evtFilter="cancelBubble" nodeType="interactiveSeq">
                <p:stCondLst>
                  <p:cond evt="onClick" delay="0">
                    <p:tgtEl>
                      <p:spTgt spid="1026"/>
                    </p:tgtEl>
                  </p:cond>
                </p:stCondLst>
                <p:endSync evt="end" delay="0">
                  <p:rtn val="all"/>
                </p:endSync>
                <p:childTnLst>
                  <p:par>
                    <p:cTn id="34" fill="hold">
                      <p:stCondLst>
                        <p:cond delay="0"/>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36"/>
                                            </p:cond>
                                          </p:stCondLst>
                                          <p:endCondLst>
                                            <p:cond evt="onStopAudio" delay="0">
                                              <p:tgtEl>
                                                <p:sldTgt/>
                                              </p:tgtEl>
                                            </p:cond>
                                          </p:endCondLst>
                                        </p:cTn>
                                        <p:tgtEl>
                                          <p:sndTgt r:embed="rId2" name="camera.wav"/>
                                        </p:tgtEl>
                                      </p:cMediaNode>
                                    </p:audio>
                                  </p:subTnLst>
                                </p:cTn>
                              </p:par>
                            </p:childTnLst>
                          </p:cTn>
                        </p:par>
                      </p:childTnLst>
                    </p:cTn>
                  </p:par>
                </p:childTnLst>
              </p:cTn>
              <p:nextCondLst>
                <p:cond evt="onClick" delay="0">
                  <p:tgtEl>
                    <p:spTgt spid="1026"/>
                  </p:tgtEl>
                </p:cond>
              </p:nextCondLst>
            </p:seq>
          </p:childTnLst>
        </p:cTn>
      </p:par>
    </p:tnLst>
    <p:bldLst>
      <p:bldP spid="9" grpId="0" animBg="1"/>
      <p:bldP spid="21" grpId="0"/>
      <p:bldP spid="14" grpId="0" animBg="1"/>
      <p:bldP spid="7"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LINES</a:t>
            </a:r>
            <a:endParaRPr lang="en-US" dirty="0"/>
          </a:p>
        </p:txBody>
      </p:sp>
      <p:sp>
        <p:nvSpPr>
          <p:cNvPr id="9" name="Content Placeholder 8"/>
          <p:cNvSpPr>
            <a:spLocks noGrp="1"/>
          </p:cNvSpPr>
          <p:nvPr>
            <p:ph sz="half" idx="2"/>
          </p:nvPr>
        </p:nvSpPr>
        <p:spPr/>
        <p:txBody>
          <a:bodyPr/>
          <a:lstStyle/>
          <a:p>
            <a:pPr marL="0" indent="0">
              <a:buNone/>
            </a:pPr>
            <a:r>
              <a:rPr lang="en-US" dirty="0" smtClean="0"/>
              <a:t>Lines can be effectively used in photographs by drawing the eye to a certain point in the photo. </a:t>
            </a:r>
          </a:p>
          <a:p>
            <a:pPr marL="0" indent="0">
              <a:buNone/>
            </a:pPr>
            <a:endParaRPr lang="en-US" dirty="0" smtClean="0"/>
          </a:p>
          <a:p>
            <a:pPr marL="0" indent="0">
              <a:buNone/>
            </a:pPr>
            <a:r>
              <a:rPr lang="en-US" dirty="0" smtClean="0"/>
              <a:t>For example, these photos draw your eyes from one point of the photo to another.</a:t>
            </a:r>
            <a:endParaRPr lang="en-US" dirty="0"/>
          </a:p>
        </p:txBody>
      </p:sp>
      <p:pic>
        <p:nvPicPr>
          <p:cNvPr id="12" name="Picture 6"/>
          <p:cNvPicPr>
            <a:picLocks noChangeAspect="1" noChangeArrowheads="1"/>
          </p:cNvPicPr>
          <p:nvPr/>
        </p:nvPicPr>
        <p:blipFill>
          <a:blip r:embed="rId2"/>
          <a:stretch>
            <a:fillRect/>
          </a:stretch>
        </p:blipFill>
        <p:spPr bwMode="auto">
          <a:xfrm rot="384568">
            <a:off x="5039921" y="539583"/>
            <a:ext cx="3905226" cy="25997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4" name="Picture 6"/>
          <p:cNvPicPr>
            <a:picLocks noChangeAspect="1" noChangeArrowheads="1"/>
          </p:cNvPicPr>
          <p:nvPr/>
        </p:nvPicPr>
        <p:blipFill>
          <a:blip r:embed="rId3"/>
          <a:stretch>
            <a:fillRect/>
          </a:stretch>
        </p:blipFill>
        <p:spPr bwMode="auto">
          <a:xfrm rot="21391825">
            <a:off x="4696527" y="2048288"/>
            <a:ext cx="3905226" cy="2928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5" name="Picture 6"/>
          <p:cNvPicPr>
            <a:picLocks noChangeAspect="1" noChangeArrowheads="1"/>
          </p:cNvPicPr>
          <p:nvPr/>
        </p:nvPicPr>
        <p:blipFill>
          <a:blip r:embed="rId4"/>
          <a:stretch>
            <a:fillRect/>
          </a:stretch>
        </p:blipFill>
        <p:spPr bwMode="auto">
          <a:xfrm rot="528612">
            <a:off x="4580311" y="3647293"/>
            <a:ext cx="3905225" cy="29289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Action Button: Home 6">
            <a:hlinkClick r:id="rId5" action="ppaction://hlinksldjump" highlightClick="1"/>
          </p:cNvPr>
          <p:cNvSpPr/>
          <p:nvPr/>
        </p:nvSpPr>
        <p:spPr>
          <a:xfrm>
            <a:off x="76201" y="50988"/>
            <a:ext cx="490072" cy="442072"/>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Perspective">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2615</TotalTime>
  <Words>1129</Words>
  <Application>Microsoft Office PowerPoint</Application>
  <PresentationFormat>On-screen Show (4:3)</PresentationFormat>
  <Paragraphs>109</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REAL WORLD PROBLEM</vt:lpstr>
      <vt:lpstr>TABLE OF CONTENTS</vt:lpstr>
      <vt:lpstr>PURPOSE</vt:lpstr>
      <vt:lpstr>Walk the Scene</vt:lpstr>
      <vt:lpstr>PERSPECTIVE</vt:lpstr>
      <vt:lpstr>PowerPoint Presentation</vt:lpstr>
      <vt:lpstr>PERSPECTIVE: YOUR TURN!</vt:lpstr>
      <vt:lpstr>LINES</vt:lpstr>
      <vt:lpstr>PROBLEM PORTRAYAL: POOR PHOTOGRAPH</vt:lpstr>
      <vt:lpstr>PROBLEM PORTRAYAL: GOOD PHOTOGRAPH</vt:lpstr>
      <vt:lpstr>MONOTONY</vt:lpstr>
      <vt:lpstr>FRAMING</vt:lpstr>
      <vt:lpstr>FRAMING – YOUR TURN!</vt:lpstr>
      <vt:lpstr>RULE OF THIRDS</vt:lpstr>
      <vt:lpstr>RULE OF THIRDS</vt:lpstr>
      <vt:lpstr>PROBLEM PORTRAYAL: POOR PHOTOGRAPH</vt:lpstr>
      <vt:lpstr>PROBLEM PORTRAYAL : GOOD PHOTGRAPH</vt:lpstr>
      <vt:lpstr>PROBLEM PORTRAYAL: POOR PHOTOGRAPH</vt:lpstr>
      <vt:lpstr>PROBLEM PORTRAYAL: GOOD PHOTOGRAPH</vt:lpstr>
      <vt:lpstr>PROBLEM PORTRAYAL: POOR PHOTOGRAPH</vt:lpstr>
      <vt:lpstr>PROBLEM PORTRAYAL: GOOD PHOTOGRAPH</vt:lpstr>
      <vt:lpstr>PROBLEM PORTRAYAL: POOR PHOTOGRAPH</vt:lpstr>
      <vt:lpstr>PowerPoint Presentation</vt:lpstr>
      <vt:lpstr>ASSESSMENT</vt:lpstr>
    </vt:vector>
  </TitlesOfParts>
  <Company>Utah State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Alli Brown</dc:creator>
  <cp:lastModifiedBy>Tressa</cp:lastModifiedBy>
  <cp:revision>55</cp:revision>
  <dcterms:created xsi:type="dcterms:W3CDTF">2012-02-10T21:10:43Z</dcterms:created>
  <dcterms:modified xsi:type="dcterms:W3CDTF">2012-02-12T03:40:45Z</dcterms:modified>
</cp:coreProperties>
</file>